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397" r:id="rId5"/>
    <p:sldId id="404" r:id="rId6"/>
    <p:sldId id="405" r:id="rId7"/>
    <p:sldId id="398" r:id="rId8"/>
    <p:sldId id="406" r:id="rId9"/>
    <p:sldId id="407" r:id="rId10"/>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9" autoAdjust="0"/>
    <p:restoredTop sz="94660"/>
  </p:normalViewPr>
  <p:slideViewPr>
    <p:cSldViewPr snapToGrid="0">
      <p:cViewPr varScale="1">
        <p:scale>
          <a:sx n="104" d="100"/>
          <a:sy n="104" d="100"/>
        </p:scale>
        <p:origin x="120" y="100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D1D166-F323-480A-5104-41C14440A462}"/>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178FFB04-7C24-D780-2AAC-89C37F9D5F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4D3538F5-8D41-A7BE-6925-35EC58E5198A}"/>
              </a:ext>
            </a:extLst>
          </p:cNvPr>
          <p:cNvSpPr>
            <a:spLocks noGrp="1"/>
          </p:cNvSpPr>
          <p:nvPr>
            <p:ph type="dt" sz="half" idx="10"/>
          </p:nvPr>
        </p:nvSpPr>
        <p:spPr/>
        <p:txBody>
          <a:bodyPr/>
          <a:lstStyle/>
          <a:p>
            <a:fld id="{49165D36-686B-4321-8237-CA839B10A80D}" type="datetimeFigureOut">
              <a:rPr kumimoji="1" lang="ja-JP" altLang="en-US" smtClean="0"/>
              <a:t>2023/1/21</a:t>
            </a:fld>
            <a:endParaRPr kumimoji="1" lang="ja-JP" altLang="en-US"/>
          </a:p>
        </p:txBody>
      </p:sp>
      <p:sp>
        <p:nvSpPr>
          <p:cNvPr id="5" name="フッター プレースホルダー 4">
            <a:extLst>
              <a:ext uri="{FF2B5EF4-FFF2-40B4-BE49-F238E27FC236}">
                <a16:creationId xmlns:a16="http://schemas.microsoft.com/office/drawing/2014/main" id="{B62B28FD-E3BC-3D71-E924-8D955895CD5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6872DEB-175D-BCD1-A14D-A504CB94C7F3}"/>
              </a:ext>
            </a:extLst>
          </p:cNvPr>
          <p:cNvSpPr>
            <a:spLocks noGrp="1"/>
          </p:cNvSpPr>
          <p:nvPr>
            <p:ph type="sldNum" sz="quarter" idx="12"/>
          </p:nvPr>
        </p:nvSpPr>
        <p:spPr/>
        <p:txBody>
          <a:bodyPr/>
          <a:lstStyle/>
          <a:p>
            <a:fld id="{51592F93-D67C-4CAD-9336-8F0FBC6C9D42}" type="slidenum">
              <a:rPr kumimoji="1" lang="ja-JP" altLang="en-US" smtClean="0"/>
              <a:t>‹#›</a:t>
            </a:fld>
            <a:endParaRPr kumimoji="1" lang="ja-JP" altLang="en-US"/>
          </a:p>
        </p:txBody>
      </p:sp>
    </p:spTree>
    <p:extLst>
      <p:ext uri="{BB962C8B-B14F-4D97-AF65-F5344CB8AC3E}">
        <p14:creationId xmlns:p14="http://schemas.microsoft.com/office/powerpoint/2010/main" val="3222699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555A35-0E46-9247-A4A9-C85417CA3617}"/>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41EBF3C-7056-1429-7BAD-A03134E6FEC4}"/>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2CAFD59-467C-A7A4-C0F7-BB263B86FE2B}"/>
              </a:ext>
            </a:extLst>
          </p:cNvPr>
          <p:cNvSpPr>
            <a:spLocks noGrp="1"/>
          </p:cNvSpPr>
          <p:nvPr>
            <p:ph type="dt" sz="half" idx="10"/>
          </p:nvPr>
        </p:nvSpPr>
        <p:spPr/>
        <p:txBody>
          <a:bodyPr/>
          <a:lstStyle/>
          <a:p>
            <a:fld id="{49165D36-686B-4321-8237-CA839B10A80D}" type="datetimeFigureOut">
              <a:rPr kumimoji="1" lang="ja-JP" altLang="en-US" smtClean="0"/>
              <a:t>2023/1/21</a:t>
            </a:fld>
            <a:endParaRPr kumimoji="1" lang="ja-JP" altLang="en-US"/>
          </a:p>
        </p:txBody>
      </p:sp>
      <p:sp>
        <p:nvSpPr>
          <p:cNvPr id="5" name="フッター プレースホルダー 4">
            <a:extLst>
              <a:ext uri="{FF2B5EF4-FFF2-40B4-BE49-F238E27FC236}">
                <a16:creationId xmlns:a16="http://schemas.microsoft.com/office/drawing/2014/main" id="{E766B7E2-2643-D9B2-3B5B-CC251DB71AE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E85EF17-865C-5B42-BA7F-4A4BC6025FDB}"/>
              </a:ext>
            </a:extLst>
          </p:cNvPr>
          <p:cNvSpPr>
            <a:spLocks noGrp="1"/>
          </p:cNvSpPr>
          <p:nvPr>
            <p:ph type="sldNum" sz="quarter" idx="12"/>
          </p:nvPr>
        </p:nvSpPr>
        <p:spPr/>
        <p:txBody>
          <a:bodyPr/>
          <a:lstStyle/>
          <a:p>
            <a:fld id="{51592F93-D67C-4CAD-9336-8F0FBC6C9D42}" type="slidenum">
              <a:rPr kumimoji="1" lang="ja-JP" altLang="en-US" smtClean="0"/>
              <a:t>‹#›</a:t>
            </a:fld>
            <a:endParaRPr kumimoji="1" lang="ja-JP" altLang="en-US"/>
          </a:p>
        </p:txBody>
      </p:sp>
    </p:spTree>
    <p:extLst>
      <p:ext uri="{BB962C8B-B14F-4D97-AF65-F5344CB8AC3E}">
        <p14:creationId xmlns:p14="http://schemas.microsoft.com/office/powerpoint/2010/main" val="3925699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9A1FEFC8-D533-B6C5-1ABF-97D33A625E33}"/>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4FFA116-FA05-C4EC-F23D-45DB596334B5}"/>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12FCCB0-5F4A-DD6E-5B4C-EEB20D8A0D7B}"/>
              </a:ext>
            </a:extLst>
          </p:cNvPr>
          <p:cNvSpPr>
            <a:spLocks noGrp="1"/>
          </p:cNvSpPr>
          <p:nvPr>
            <p:ph type="dt" sz="half" idx="10"/>
          </p:nvPr>
        </p:nvSpPr>
        <p:spPr/>
        <p:txBody>
          <a:bodyPr/>
          <a:lstStyle/>
          <a:p>
            <a:fld id="{49165D36-686B-4321-8237-CA839B10A80D}" type="datetimeFigureOut">
              <a:rPr kumimoji="1" lang="ja-JP" altLang="en-US" smtClean="0"/>
              <a:t>2023/1/21</a:t>
            </a:fld>
            <a:endParaRPr kumimoji="1" lang="ja-JP" altLang="en-US"/>
          </a:p>
        </p:txBody>
      </p:sp>
      <p:sp>
        <p:nvSpPr>
          <p:cNvPr id="5" name="フッター プレースホルダー 4">
            <a:extLst>
              <a:ext uri="{FF2B5EF4-FFF2-40B4-BE49-F238E27FC236}">
                <a16:creationId xmlns:a16="http://schemas.microsoft.com/office/drawing/2014/main" id="{AC681018-4455-F51A-3A78-283127EE51C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912AD8C-7EE9-90B8-FC23-78E00367A30B}"/>
              </a:ext>
            </a:extLst>
          </p:cNvPr>
          <p:cNvSpPr>
            <a:spLocks noGrp="1"/>
          </p:cNvSpPr>
          <p:nvPr>
            <p:ph type="sldNum" sz="quarter" idx="12"/>
          </p:nvPr>
        </p:nvSpPr>
        <p:spPr/>
        <p:txBody>
          <a:bodyPr/>
          <a:lstStyle/>
          <a:p>
            <a:fld id="{51592F93-D67C-4CAD-9336-8F0FBC6C9D42}" type="slidenum">
              <a:rPr kumimoji="1" lang="ja-JP" altLang="en-US" smtClean="0"/>
              <a:t>‹#›</a:t>
            </a:fld>
            <a:endParaRPr kumimoji="1" lang="ja-JP" altLang="en-US"/>
          </a:p>
        </p:txBody>
      </p:sp>
    </p:spTree>
    <p:extLst>
      <p:ext uri="{BB962C8B-B14F-4D97-AF65-F5344CB8AC3E}">
        <p14:creationId xmlns:p14="http://schemas.microsoft.com/office/powerpoint/2010/main" val="2635384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78F810-82B6-82BD-6F45-CAE5FBCA0EF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C2978A5-4059-88F1-8D26-2750ED9AA6FB}"/>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276912F-75AD-94D7-B3B3-0DC5E3CDFDA5}"/>
              </a:ext>
            </a:extLst>
          </p:cNvPr>
          <p:cNvSpPr>
            <a:spLocks noGrp="1"/>
          </p:cNvSpPr>
          <p:nvPr>
            <p:ph type="dt" sz="half" idx="10"/>
          </p:nvPr>
        </p:nvSpPr>
        <p:spPr/>
        <p:txBody>
          <a:bodyPr/>
          <a:lstStyle/>
          <a:p>
            <a:fld id="{49165D36-686B-4321-8237-CA839B10A80D}" type="datetimeFigureOut">
              <a:rPr kumimoji="1" lang="ja-JP" altLang="en-US" smtClean="0"/>
              <a:t>2023/1/21</a:t>
            </a:fld>
            <a:endParaRPr kumimoji="1" lang="ja-JP" altLang="en-US"/>
          </a:p>
        </p:txBody>
      </p:sp>
      <p:sp>
        <p:nvSpPr>
          <p:cNvPr id="5" name="フッター プレースホルダー 4">
            <a:extLst>
              <a:ext uri="{FF2B5EF4-FFF2-40B4-BE49-F238E27FC236}">
                <a16:creationId xmlns:a16="http://schemas.microsoft.com/office/drawing/2014/main" id="{05F7A47D-02E5-CC99-85BE-FD7B8D64875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733B6C4-00C8-5B12-4CC3-92C65A52FF68}"/>
              </a:ext>
            </a:extLst>
          </p:cNvPr>
          <p:cNvSpPr>
            <a:spLocks noGrp="1"/>
          </p:cNvSpPr>
          <p:nvPr>
            <p:ph type="sldNum" sz="quarter" idx="12"/>
          </p:nvPr>
        </p:nvSpPr>
        <p:spPr/>
        <p:txBody>
          <a:bodyPr/>
          <a:lstStyle/>
          <a:p>
            <a:fld id="{51592F93-D67C-4CAD-9336-8F0FBC6C9D42}" type="slidenum">
              <a:rPr kumimoji="1" lang="ja-JP" altLang="en-US" smtClean="0"/>
              <a:t>‹#›</a:t>
            </a:fld>
            <a:endParaRPr kumimoji="1" lang="ja-JP" altLang="en-US"/>
          </a:p>
        </p:txBody>
      </p:sp>
    </p:spTree>
    <p:extLst>
      <p:ext uri="{BB962C8B-B14F-4D97-AF65-F5344CB8AC3E}">
        <p14:creationId xmlns:p14="http://schemas.microsoft.com/office/powerpoint/2010/main" val="3207299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DA3F0FC-F127-BD79-AC74-B00DBE822BA0}"/>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0F9D818-425E-C1AB-9EAC-AEC23FC894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E614B31B-B336-1320-5AA8-D396343CACCF}"/>
              </a:ext>
            </a:extLst>
          </p:cNvPr>
          <p:cNvSpPr>
            <a:spLocks noGrp="1"/>
          </p:cNvSpPr>
          <p:nvPr>
            <p:ph type="dt" sz="half" idx="10"/>
          </p:nvPr>
        </p:nvSpPr>
        <p:spPr/>
        <p:txBody>
          <a:bodyPr/>
          <a:lstStyle/>
          <a:p>
            <a:fld id="{49165D36-686B-4321-8237-CA839B10A80D}" type="datetimeFigureOut">
              <a:rPr kumimoji="1" lang="ja-JP" altLang="en-US" smtClean="0"/>
              <a:t>2023/1/21</a:t>
            </a:fld>
            <a:endParaRPr kumimoji="1" lang="ja-JP" altLang="en-US"/>
          </a:p>
        </p:txBody>
      </p:sp>
      <p:sp>
        <p:nvSpPr>
          <p:cNvPr id="5" name="フッター プレースホルダー 4">
            <a:extLst>
              <a:ext uri="{FF2B5EF4-FFF2-40B4-BE49-F238E27FC236}">
                <a16:creationId xmlns:a16="http://schemas.microsoft.com/office/drawing/2014/main" id="{71B2B10E-6415-199B-5818-9F69E8FB647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B050E2B-5589-6743-299E-4AFD5B23AF3C}"/>
              </a:ext>
            </a:extLst>
          </p:cNvPr>
          <p:cNvSpPr>
            <a:spLocks noGrp="1"/>
          </p:cNvSpPr>
          <p:nvPr>
            <p:ph type="sldNum" sz="quarter" idx="12"/>
          </p:nvPr>
        </p:nvSpPr>
        <p:spPr/>
        <p:txBody>
          <a:bodyPr/>
          <a:lstStyle/>
          <a:p>
            <a:fld id="{51592F93-D67C-4CAD-9336-8F0FBC6C9D42}" type="slidenum">
              <a:rPr kumimoji="1" lang="ja-JP" altLang="en-US" smtClean="0"/>
              <a:t>‹#›</a:t>
            </a:fld>
            <a:endParaRPr kumimoji="1" lang="ja-JP" altLang="en-US"/>
          </a:p>
        </p:txBody>
      </p:sp>
    </p:spTree>
    <p:extLst>
      <p:ext uri="{BB962C8B-B14F-4D97-AF65-F5344CB8AC3E}">
        <p14:creationId xmlns:p14="http://schemas.microsoft.com/office/powerpoint/2010/main" val="3284505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2B7D26-FEC2-1F5A-0D09-293CABC57D7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7511872-8A66-4B4C-0786-B7D428F4A87C}"/>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84150B8-5323-5305-8491-365121129DF1}"/>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04D1180-7AA7-5B26-1787-E680D9895297}"/>
              </a:ext>
            </a:extLst>
          </p:cNvPr>
          <p:cNvSpPr>
            <a:spLocks noGrp="1"/>
          </p:cNvSpPr>
          <p:nvPr>
            <p:ph type="dt" sz="half" idx="10"/>
          </p:nvPr>
        </p:nvSpPr>
        <p:spPr/>
        <p:txBody>
          <a:bodyPr/>
          <a:lstStyle/>
          <a:p>
            <a:fld id="{49165D36-686B-4321-8237-CA839B10A80D}" type="datetimeFigureOut">
              <a:rPr kumimoji="1" lang="ja-JP" altLang="en-US" smtClean="0"/>
              <a:t>2023/1/21</a:t>
            </a:fld>
            <a:endParaRPr kumimoji="1" lang="ja-JP" altLang="en-US"/>
          </a:p>
        </p:txBody>
      </p:sp>
      <p:sp>
        <p:nvSpPr>
          <p:cNvPr id="6" name="フッター プレースホルダー 5">
            <a:extLst>
              <a:ext uri="{FF2B5EF4-FFF2-40B4-BE49-F238E27FC236}">
                <a16:creationId xmlns:a16="http://schemas.microsoft.com/office/drawing/2014/main" id="{1A5EBFDA-2B02-003C-8754-EF86BF945A4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E371AF4-4398-1F19-F83C-4D821869610F}"/>
              </a:ext>
            </a:extLst>
          </p:cNvPr>
          <p:cNvSpPr>
            <a:spLocks noGrp="1"/>
          </p:cNvSpPr>
          <p:nvPr>
            <p:ph type="sldNum" sz="quarter" idx="12"/>
          </p:nvPr>
        </p:nvSpPr>
        <p:spPr/>
        <p:txBody>
          <a:bodyPr/>
          <a:lstStyle/>
          <a:p>
            <a:fld id="{51592F93-D67C-4CAD-9336-8F0FBC6C9D42}" type="slidenum">
              <a:rPr kumimoji="1" lang="ja-JP" altLang="en-US" smtClean="0"/>
              <a:t>‹#›</a:t>
            </a:fld>
            <a:endParaRPr kumimoji="1" lang="ja-JP" altLang="en-US"/>
          </a:p>
        </p:txBody>
      </p:sp>
    </p:spTree>
    <p:extLst>
      <p:ext uri="{BB962C8B-B14F-4D97-AF65-F5344CB8AC3E}">
        <p14:creationId xmlns:p14="http://schemas.microsoft.com/office/powerpoint/2010/main" val="4021412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441592-7217-4A49-9D32-20FE4D8488F9}"/>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6ED59BC-D4E1-C4FE-BD3F-AB7AFDB5CD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98609760-B7B9-3EC3-42FB-79122CADC4FA}"/>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A952B11A-FB46-4247-AD08-39FC11E9D2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EEDB79FA-8CF9-DFD1-AC0E-F2906E263779}"/>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A83E8B8-1E6E-A152-1867-367A3BEE122E}"/>
              </a:ext>
            </a:extLst>
          </p:cNvPr>
          <p:cNvSpPr>
            <a:spLocks noGrp="1"/>
          </p:cNvSpPr>
          <p:nvPr>
            <p:ph type="dt" sz="half" idx="10"/>
          </p:nvPr>
        </p:nvSpPr>
        <p:spPr/>
        <p:txBody>
          <a:bodyPr/>
          <a:lstStyle/>
          <a:p>
            <a:fld id="{49165D36-686B-4321-8237-CA839B10A80D}" type="datetimeFigureOut">
              <a:rPr kumimoji="1" lang="ja-JP" altLang="en-US" smtClean="0"/>
              <a:t>2023/1/21</a:t>
            </a:fld>
            <a:endParaRPr kumimoji="1" lang="ja-JP" altLang="en-US"/>
          </a:p>
        </p:txBody>
      </p:sp>
      <p:sp>
        <p:nvSpPr>
          <p:cNvPr id="8" name="フッター プレースホルダー 7">
            <a:extLst>
              <a:ext uri="{FF2B5EF4-FFF2-40B4-BE49-F238E27FC236}">
                <a16:creationId xmlns:a16="http://schemas.microsoft.com/office/drawing/2014/main" id="{9E0FE4DA-F349-673D-D30B-117C16B9D3C1}"/>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EF01C054-2CA9-C2F3-BFA2-B4927813FA24}"/>
              </a:ext>
            </a:extLst>
          </p:cNvPr>
          <p:cNvSpPr>
            <a:spLocks noGrp="1"/>
          </p:cNvSpPr>
          <p:nvPr>
            <p:ph type="sldNum" sz="quarter" idx="12"/>
          </p:nvPr>
        </p:nvSpPr>
        <p:spPr/>
        <p:txBody>
          <a:bodyPr/>
          <a:lstStyle/>
          <a:p>
            <a:fld id="{51592F93-D67C-4CAD-9336-8F0FBC6C9D42}" type="slidenum">
              <a:rPr kumimoji="1" lang="ja-JP" altLang="en-US" smtClean="0"/>
              <a:t>‹#›</a:t>
            </a:fld>
            <a:endParaRPr kumimoji="1" lang="ja-JP" altLang="en-US"/>
          </a:p>
        </p:txBody>
      </p:sp>
    </p:spTree>
    <p:extLst>
      <p:ext uri="{BB962C8B-B14F-4D97-AF65-F5344CB8AC3E}">
        <p14:creationId xmlns:p14="http://schemas.microsoft.com/office/powerpoint/2010/main" val="11182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AEBF0C-67C5-DF82-6FC4-B1275826855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C86E901-FD8B-A958-6975-0E56FB85473E}"/>
              </a:ext>
            </a:extLst>
          </p:cNvPr>
          <p:cNvSpPr>
            <a:spLocks noGrp="1"/>
          </p:cNvSpPr>
          <p:nvPr>
            <p:ph type="dt" sz="half" idx="10"/>
          </p:nvPr>
        </p:nvSpPr>
        <p:spPr/>
        <p:txBody>
          <a:bodyPr/>
          <a:lstStyle/>
          <a:p>
            <a:fld id="{49165D36-686B-4321-8237-CA839B10A80D}" type="datetimeFigureOut">
              <a:rPr kumimoji="1" lang="ja-JP" altLang="en-US" smtClean="0"/>
              <a:t>2023/1/21</a:t>
            </a:fld>
            <a:endParaRPr kumimoji="1" lang="ja-JP" altLang="en-US"/>
          </a:p>
        </p:txBody>
      </p:sp>
      <p:sp>
        <p:nvSpPr>
          <p:cNvPr id="4" name="フッター プレースホルダー 3">
            <a:extLst>
              <a:ext uri="{FF2B5EF4-FFF2-40B4-BE49-F238E27FC236}">
                <a16:creationId xmlns:a16="http://schemas.microsoft.com/office/drawing/2014/main" id="{05612A1D-A159-46C4-EDE4-1BD094874E76}"/>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6A499AA5-8AED-2CED-FF98-FFDC57B888C4}"/>
              </a:ext>
            </a:extLst>
          </p:cNvPr>
          <p:cNvSpPr>
            <a:spLocks noGrp="1"/>
          </p:cNvSpPr>
          <p:nvPr>
            <p:ph type="sldNum" sz="quarter" idx="12"/>
          </p:nvPr>
        </p:nvSpPr>
        <p:spPr/>
        <p:txBody>
          <a:bodyPr/>
          <a:lstStyle/>
          <a:p>
            <a:fld id="{51592F93-D67C-4CAD-9336-8F0FBC6C9D42}" type="slidenum">
              <a:rPr kumimoji="1" lang="ja-JP" altLang="en-US" smtClean="0"/>
              <a:t>‹#›</a:t>
            </a:fld>
            <a:endParaRPr kumimoji="1" lang="ja-JP" altLang="en-US"/>
          </a:p>
        </p:txBody>
      </p:sp>
    </p:spTree>
    <p:extLst>
      <p:ext uri="{BB962C8B-B14F-4D97-AF65-F5344CB8AC3E}">
        <p14:creationId xmlns:p14="http://schemas.microsoft.com/office/powerpoint/2010/main" val="360684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808462AA-C287-822C-66E8-0CFDB1FE96C8}"/>
              </a:ext>
            </a:extLst>
          </p:cNvPr>
          <p:cNvSpPr>
            <a:spLocks noGrp="1"/>
          </p:cNvSpPr>
          <p:nvPr>
            <p:ph type="dt" sz="half" idx="10"/>
          </p:nvPr>
        </p:nvSpPr>
        <p:spPr/>
        <p:txBody>
          <a:bodyPr/>
          <a:lstStyle/>
          <a:p>
            <a:fld id="{49165D36-686B-4321-8237-CA839B10A80D}" type="datetimeFigureOut">
              <a:rPr kumimoji="1" lang="ja-JP" altLang="en-US" smtClean="0"/>
              <a:t>2023/1/21</a:t>
            </a:fld>
            <a:endParaRPr kumimoji="1" lang="ja-JP" altLang="en-US"/>
          </a:p>
        </p:txBody>
      </p:sp>
      <p:sp>
        <p:nvSpPr>
          <p:cNvPr id="3" name="フッター プレースホルダー 2">
            <a:extLst>
              <a:ext uri="{FF2B5EF4-FFF2-40B4-BE49-F238E27FC236}">
                <a16:creationId xmlns:a16="http://schemas.microsoft.com/office/drawing/2014/main" id="{D51BB201-412B-BFD7-E3A0-667CAE49BDC5}"/>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7CEBA4E-53F6-20E5-C30E-3B428898AE29}"/>
              </a:ext>
            </a:extLst>
          </p:cNvPr>
          <p:cNvSpPr>
            <a:spLocks noGrp="1"/>
          </p:cNvSpPr>
          <p:nvPr>
            <p:ph type="sldNum" sz="quarter" idx="12"/>
          </p:nvPr>
        </p:nvSpPr>
        <p:spPr/>
        <p:txBody>
          <a:bodyPr/>
          <a:lstStyle/>
          <a:p>
            <a:fld id="{51592F93-D67C-4CAD-9336-8F0FBC6C9D42}" type="slidenum">
              <a:rPr kumimoji="1" lang="ja-JP" altLang="en-US" smtClean="0"/>
              <a:t>‹#›</a:t>
            </a:fld>
            <a:endParaRPr kumimoji="1" lang="ja-JP" altLang="en-US"/>
          </a:p>
        </p:txBody>
      </p:sp>
    </p:spTree>
    <p:extLst>
      <p:ext uri="{BB962C8B-B14F-4D97-AF65-F5344CB8AC3E}">
        <p14:creationId xmlns:p14="http://schemas.microsoft.com/office/powerpoint/2010/main" val="2174060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B267EA-3837-347F-B6A7-FB5EFD5ED16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8FADF19-5E35-640C-98D3-906067F6E1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D56B9FA-5236-B32D-F03C-F49C86A84F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4BE19CB-6E82-729F-6C99-682831767325}"/>
              </a:ext>
            </a:extLst>
          </p:cNvPr>
          <p:cNvSpPr>
            <a:spLocks noGrp="1"/>
          </p:cNvSpPr>
          <p:nvPr>
            <p:ph type="dt" sz="half" idx="10"/>
          </p:nvPr>
        </p:nvSpPr>
        <p:spPr/>
        <p:txBody>
          <a:bodyPr/>
          <a:lstStyle/>
          <a:p>
            <a:fld id="{49165D36-686B-4321-8237-CA839B10A80D}" type="datetimeFigureOut">
              <a:rPr kumimoji="1" lang="ja-JP" altLang="en-US" smtClean="0"/>
              <a:t>2023/1/21</a:t>
            </a:fld>
            <a:endParaRPr kumimoji="1" lang="ja-JP" altLang="en-US"/>
          </a:p>
        </p:txBody>
      </p:sp>
      <p:sp>
        <p:nvSpPr>
          <p:cNvPr id="6" name="フッター プレースホルダー 5">
            <a:extLst>
              <a:ext uri="{FF2B5EF4-FFF2-40B4-BE49-F238E27FC236}">
                <a16:creationId xmlns:a16="http://schemas.microsoft.com/office/drawing/2014/main" id="{37E63FBC-4614-2763-B152-A045A83D3CA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FB23731-BB67-764C-D475-B1D7898B5BDC}"/>
              </a:ext>
            </a:extLst>
          </p:cNvPr>
          <p:cNvSpPr>
            <a:spLocks noGrp="1"/>
          </p:cNvSpPr>
          <p:nvPr>
            <p:ph type="sldNum" sz="quarter" idx="12"/>
          </p:nvPr>
        </p:nvSpPr>
        <p:spPr/>
        <p:txBody>
          <a:bodyPr/>
          <a:lstStyle/>
          <a:p>
            <a:fld id="{51592F93-D67C-4CAD-9336-8F0FBC6C9D42}" type="slidenum">
              <a:rPr kumimoji="1" lang="ja-JP" altLang="en-US" smtClean="0"/>
              <a:t>‹#›</a:t>
            </a:fld>
            <a:endParaRPr kumimoji="1" lang="ja-JP" altLang="en-US"/>
          </a:p>
        </p:txBody>
      </p:sp>
    </p:spTree>
    <p:extLst>
      <p:ext uri="{BB962C8B-B14F-4D97-AF65-F5344CB8AC3E}">
        <p14:creationId xmlns:p14="http://schemas.microsoft.com/office/powerpoint/2010/main" val="16100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126C77-1938-E8BC-C082-F1E3AA7D468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B24ED28-6AA0-0634-59A7-0FB72012FC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7494723-7C79-66D4-7D2A-014217CA1D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7746607-A103-CBE6-EFFA-98DAB9853A69}"/>
              </a:ext>
            </a:extLst>
          </p:cNvPr>
          <p:cNvSpPr>
            <a:spLocks noGrp="1"/>
          </p:cNvSpPr>
          <p:nvPr>
            <p:ph type="dt" sz="half" idx="10"/>
          </p:nvPr>
        </p:nvSpPr>
        <p:spPr/>
        <p:txBody>
          <a:bodyPr/>
          <a:lstStyle/>
          <a:p>
            <a:fld id="{49165D36-686B-4321-8237-CA839B10A80D}" type="datetimeFigureOut">
              <a:rPr kumimoji="1" lang="ja-JP" altLang="en-US" smtClean="0"/>
              <a:t>2023/1/21</a:t>
            </a:fld>
            <a:endParaRPr kumimoji="1" lang="ja-JP" altLang="en-US"/>
          </a:p>
        </p:txBody>
      </p:sp>
      <p:sp>
        <p:nvSpPr>
          <p:cNvPr id="6" name="フッター プレースホルダー 5">
            <a:extLst>
              <a:ext uri="{FF2B5EF4-FFF2-40B4-BE49-F238E27FC236}">
                <a16:creationId xmlns:a16="http://schemas.microsoft.com/office/drawing/2014/main" id="{FCDFC95E-60A6-6D48-EEDD-616036B89AC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D5654C1-238B-6C26-E46D-FC0D7A2C78B1}"/>
              </a:ext>
            </a:extLst>
          </p:cNvPr>
          <p:cNvSpPr>
            <a:spLocks noGrp="1"/>
          </p:cNvSpPr>
          <p:nvPr>
            <p:ph type="sldNum" sz="quarter" idx="12"/>
          </p:nvPr>
        </p:nvSpPr>
        <p:spPr/>
        <p:txBody>
          <a:bodyPr/>
          <a:lstStyle/>
          <a:p>
            <a:fld id="{51592F93-D67C-4CAD-9336-8F0FBC6C9D42}" type="slidenum">
              <a:rPr kumimoji="1" lang="ja-JP" altLang="en-US" smtClean="0"/>
              <a:t>‹#›</a:t>
            </a:fld>
            <a:endParaRPr kumimoji="1" lang="ja-JP" altLang="en-US"/>
          </a:p>
        </p:txBody>
      </p:sp>
    </p:spTree>
    <p:extLst>
      <p:ext uri="{BB962C8B-B14F-4D97-AF65-F5344CB8AC3E}">
        <p14:creationId xmlns:p14="http://schemas.microsoft.com/office/powerpoint/2010/main" val="3142526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C6F2252-D7F1-4174-E1DC-E06C1E0A09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9F888B2-4ABD-953F-6A75-03A672A00E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0BB5834-2F0E-37CE-01A6-275A731B63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165D36-686B-4321-8237-CA839B10A80D}" type="datetimeFigureOut">
              <a:rPr kumimoji="1" lang="ja-JP" altLang="en-US" smtClean="0"/>
              <a:t>2023/1/21</a:t>
            </a:fld>
            <a:endParaRPr kumimoji="1" lang="ja-JP" altLang="en-US"/>
          </a:p>
        </p:txBody>
      </p:sp>
      <p:sp>
        <p:nvSpPr>
          <p:cNvPr id="5" name="フッター プレースホルダー 4">
            <a:extLst>
              <a:ext uri="{FF2B5EF4-FFF2-40B4-BE49-F238E27FC236}">
                <a16:creationId xmlns:a16="http://schemas.microsoft.com/office/drawing/2014/main" id="{E8F9AC3A-657F-840E-DE37-5164637251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13F0015E-0455-71DD-7331-67B6070D3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592F93-D67C-4CAD-9336-8F0FBC6C9D42}" type="slidenum">
              <a:rPr kumimoji="1" lang="ja-JP" altLang="en-US" smtClean="0"/>
              <a:t>‹#›</a:t>
            </a:fld>
            <a:endParaRPr kumimoji="1" lang="ja-JP" altLang="en-US"/>
          </a:p>
        </p:txBody>
      </p:sp>
    </p:spTree>
    <p:extLst>
      <p:ext uri="{BB962C8B-B14F-4D97-AF65-F5344CB8AC3E}">
        <p14:creationId xmlns:p14="http://schemas.microsoft.com/office/powerpoint/2010/main" val="410891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72155C-B3A0-AB6D-08E5-A8C77EB479CF}"/>
              </a:ext>
            </a:extLst>
          </p:cNvPr>
          <p:cNvSpPr>
            <a:spLocks noGrp="1"/>
          </p:cNvSpPr>
          <p:nvPr>
            <p:ph type="ctrTitle"/>
          </p:nvPr>
        </p:nvSpPr>
        <p:spPr/>
        <p:txBody>
          <a:bodyPr/>
          <a:lstStyle/>
          <a:p>
            <a:r>
              <a:rPr lang="ja-JP" altLang="en-US" b="0" i="0" dirty="0">
                <a:solidFill>
                  <a:srgbClr val="212529"/>
                </a:solidFill>
                <a:effectLst/>
                <a:latin typeface="-apple-system"/>
              </a:rPr>
              <a:t>仏典文字の標準化における</a:t>
            </a:r>
            <a:r>
              <a:rPr lang="en-US" altLang="ja-JP" b="0" i="0" dirty="0">
                <a:solidFill>
                  <a:srgbClr val="212529"/>
                </a:solidFill>
                <a:effectLst/>
                <a:latin typeface="-apple-system"/>
              </a:rPr>
              <a:t>SAT</a:t>
            </a:r>
            <a:r>
              <a:rPr lang="ja-JP" altLang="en-US" b="0" i="0" dirty="0">
                <a:solidFill>
                  <a:srgbClr val="212529"/>
                </a:solidFill>
                <a:effectLst/>
                <a:latin typeface="-apple-system"/>
              </a:rPr>
              <a:t>の取組み</a:t>
            </a:r>
            <a:endParaRPr kumimoji="1" lang="ja-JP" altLang="en-US" dirty="0"/>
          </a:p>
        </p:txBody>
      </p:sp>
      <p:sp>
        <p:nvSpPr>
          <p:cNvPr id="3" name="字幕 2">
            <a:extLst>
              <a:ext uri="{FF2B5EF4-FFF2-40B4-BE49-F238E27FC236}">
                <a16:creationId xmlns:a16="http://schemas.microsoft.com/office/drawing/2014/main" id="{099E4D2F-F04D-811A-C32D-93AE9CE06F23}"/>
              </a:ext>
            </a:extLst>
          </p:cNvPr>
          <p:cNvSpPr>
            <a:spLocks noGrp="1"/>
          </p:cNvSpPr>
          <p:nvPr>
            <p:ph type="subTitle" idx="1"/>
          </p:nvPr>
        </p:nvSpPr>
        <p:spPr/>
        <p:txBody>
          <a:bodyPr>
            <a:normAutofit/>
          </a:bodyPr>
          <a:lstStyle/>
          <a:p>
            <a:r>
              <a:rPr lang="zh-CN" altLang="en-US" b="0" i="0" dirty="0">
                <a:solidFill>
                  <a:srgbClr val="212529"/>
                </a:solidFill>
                <a:effectLst/>
                <a:latin typeface="-apple-system"/>
              </a:rPr>
              <a:t>永崎研宣</a:t>
            </a:r>
            <a:r>
              <a:rPr lang="ja-JP" altLang="en-US" b="0" i="0" dirty="0">
                <a:solidFill>
                  <a:srgbClr val="212529"/>
                </a:solidFill>
                <a:effectLst/>
                <a:latin typeface="-apple-system"/>
              </a:rPr>
              <a:t>（</a:t>
            </a:r>
            <a:r>
              <a:rPr lang="zh-CN" altLang="en-US" b="0" i="0" dirty="0">
                <a:solidFill>
                  <a:srgbClr val="212529"/>
                </a:solidFill>
                <a:effectLst/>
                <a:latin typeface="-apple-system"/>
              </a:rPr>
              <a:t>人文情報学研究所</a:t>
            </a:r>
            <a:r>
              <a:rPr lang="ja-JP" altLang="en-US" b="0" i="0" dirty="0">
                <a:solidFill>
                  <a:srgbClr val="212529"/>
                </a:solidFill>
                <a:effectLst/>
                <a:latin typeface="-apple-system"/>
              </a:rPr>
              <a:t>）</a:t>
            </a:r>
            <a:endParaRPr lang="en-US" altLang="ja-JP" b="0" i="0" dirty="0">
              <a:solidFill>
                <a:srgbClr val="212529"/>
              </a:solidFill>
              <a:effectLst/>
              <a:latin typeface="-apple-system"/>
            </a:endParaRPr>
          </a:p>
          <a:p>
            <a:r>
              <a:rPr lang="zh-CN" altLang="en-US" b="0" i="0" dirty="0">
                <a:solidFill>
                  <a:srgbClr val="212529"/>
                </a:solidFill>
                <a:effectLst/>
                <a:latin typeface="-apple-system"/>
              </a:rPr>
              <a:t>王一凡</a:t>
            </a:r>
            <a:r>
              <a:rPr lang="ja-JP" altLang="en-US" b="0" i="0" dirty="0">
                <a:solidFill>
                  <a:srgbClr val="212529"/>
                </a:solidFill>
                <a:effectLst/>
                <a:latin typeface="-apple-system"/>
              </a:rPr>
              <a:t>（</a:t>
            </a:r>
            <a:r>
              <a:rPr lang="zh-CN" altLang="en-US" b="0" i="0" dirty="0">
                <a:solidFill>
                  <a:srgbClr val="212529"/>
                </a:solidFill>
                <a:effectLst/>
                <a:latin typeface="-apple-system"/>
              </a:rPr>
              <a:t>東京大学教育学研究科／人文情報学研究所</a:t>
            </a:r>
            <a:r>
              <a:rPr lang="ja-JP" altLang="en-US" b="0" i="0" dirty="0">
                <a:solidFill>
                  <a:srgbClr val="212529"/>
                </a:solidFill>
                <a:effectLst/>
                <a:latin typeface="-apple-system"/>
              </a:rPr>
              <a:t>）</a:t>
            </a:r>
            <a:endParaRPr lang="en-US" altLang="zh-CN" b="0" i="0" dirty="0">
              <a:solidFill>
                <a:srgbClr val="212529"/>
              </a:solidFill>
              <a:effectLst/>
              <a:latin typeface="-apple-system"/>
            </a:endParaRPr>
          </a:p>
          <a:p>
            <a:endParaRPr lang="en-US" altLang="zh-CN" dirty="0">
              <a:solidFill>
                <a:srgbClr val="212529"/>
              </a:solidFill>
              <a:latin typeface="-apple-system"/>
            </a:endParaRPr>
          </a:p>
        </p:txBody>
      </p:sp>
    </p:spTree>
    <p:extLst>
      <p:ext uri="{BB962C8B-B14F-4D97-AF65-F5344CB8AC3E}">
        <p14:creationId xmlns:p14="http://schemas.microsoft.com/office/powerpoint/2010/main" val="281337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FC2EEE-CA8C-4B46-AC05-5B1F98DDC5C6}"/>
              </a:ext>
            </a:extLst>
          </p:cNvPr>
          <p:cNvSpPr>
            <a:spLocks noGrp="1"/>
          </p:cNvSpPr>
          <p:nvPr>
            <p:ph type="title"/>
          </p:nvPr>
        </p:nvSpPr>
        <p:spPr/>
        <p:txBody>
          <a:bodyPr>
            <a:normAutofit/>
          </a:bodyPr>
          <a:lstStyle/>
          <a:p>
            <a:r>
              <a:rPr lang="en-US" altLang="ja-JP" sz="4000" dirty="0"/>
              <a:t>SAT</a:t>
            </a:r>
            <a:r>
              <a:rPr lang="ja-JP" altLang="en-US" sz="4000" dirty="0"/>
              <a:t>とは</a:t>
            </a:r>
          </a:p>
        </p:txBody>
      </p:sp>
      <p:sp>
        <p:nvSpPr>
          <p:cNvPr id="3" name="コンテンツ プレースホルダー 2">
            <a:extLst>
              <a:ext uri="{FF2B5EF4-FFF2-40B4-BE49-F238E27FC236}">
                <a16:creationId xmlns:a16="http://schemas.microsoft.com/office/drawing/2014/main" id="{0DF34C96-F831-4115-B0C6-64E09385F506}"/>
              </a:ext>
            </a:extLst>
          </p:cNvPr>
          <p:cNvSpPr>
            <a:spLocks noGrp="1"/>
          </p:cNvSpPr>
          <p:nvPr>
            <p:ph idx="1"/>
          </p:nvPr>
        </p:nvSpPr>
        <p:spPr>
          <a:xfrm>
            <a:off x="897923" y="1825625"/>
            <a:ext cx="9704173" cy="5165110"/>
          </a:xfrm>
        </p:spPr>
        <p:txBody>
          <a:bodyPr>
            <a:normAutofit fontScale="85000" lnSpcReduction="20000"/>
          </a:bodyPr>
          <a:lstStyle/>
          <a:p>
            <a:r>
              <a:rPr kumimoji="1" lang="en-US" altLang="ja-JP" dirty="0"/>
              <a:t>SAT </a:t>
            </a:r>
            <a:r>
              <a:rPr kumimoji="1" lang="ja-JP" altLang="en-US" dirty="0"/>
              <a:t>大蔵経テキストデータベース研究会</a:t>
            </a:r>
            <a:endParaRPr kumimoji="1" lang="en-US" altLang="ja-JP" dirty="0"/>
          </a:p>
          <a:p>
            <a:pPr lvl="1"/>
            <a:r>
              <a:rPr kumimoji="1" lang="ja-JP" altLang="en-US" dirty="0"/>
              <a:t>代表：下田正弘・東京大学大学院人文社会系研究科教授</a:t>
            </a:r>
            <a:endParaRPr kumimoji="1" lang="en-US" altLang="ja-JP" dirty="0"/>
          </a:p>
          <a:p>
            <a:r>
              <a:rPr lang="en-US" altLang="ja-JP" dirty="0"/>
              <a:t>1994</a:t>
            </a:r>
            <a:r>
              <a:rPr lang="ja-JP" altLang="en-US" dirty="0"/>
              <a:t>年に開始された大蔵経（仏典の集成）のテキストデータベース化事業</a:t>
            </a:r>
            <a:endParaRPr lang="en-US" altLang="ja-JP" dirty="0"/>
          </a:p>
          <a:p>
            <a:pPr lvl="1"/>
            <a:r>
              <a:rPr lang="ja-JP" altLang="en-US" dirty="0"/>
              <a:t>⇒</a:t>
            </a:r>
            <a:r>
              <a:rPr lang="en-US" altLang="ja-JP" dirty="0"/>
              <a:t>2005</a:t>
            </a:r>
            <a:r>
              <a:rPr lang="ja-JP" altLang="en-US" dirty="0"/>
              <a:t>年に永崎が加入して全体的に</a:t>
            </a:r>
            <a:r>
              <a:rPr lang="en-US" altLang="ja-JP" dirty="0"/>
              <a:t>Web</a:t>
            </a:r>
            <a:r>
              <a:rPr lang="ja-JP" altLang="en-US" dirty="0"/>
              <a:t>へ移行した</a:t>
            </a:r>
            <a:endParaRPr lang="en-US" altLang="ja-JP" dirty="0"/>
          </a:p>
          <a:p>
            <a:pPr lvl="1"/>
            <a:endParaRPr lang="en-US" altLang="ja-JP" dirty="0"/>
          </a:p>
          <a:p>
            <a:r>
              <a:rPr kumimoji="1" lang="en-US" altLang="ja-JP" dirty="0"/>
              <a:t>200</a:t>
            </a:r>
            <a:r>
              <a:rPr lang="en-US" altLang="ja-JP" dirty="0"/>
              <a:t>7</a:t>
            </a:r>
            <a:r>
              <a:rPr lang="ja-JP" altLang="en-US" dirty="0"/>
              <a:t>年完成・</a:t>
            </a:r>
            <a:r>
              <a:rPr lang="en-US" altLang="ja-JP" dirty="0"/>
              <a:t>2008</a:t>
            </a:r>
            <a:r>
              <a:rPr lang="ja-JP" altLang="en-US" dirty="0"/>
              <a:t>年</a:t>
            </a:r>
            <a:r>
              <a:rPr lang="en-US" altLang="ja-JP" dirty="0"/>
              <a:t>Web</a:t>
            </a:r>
            <a:r>
              <a:rPr lang="ja-JP" altLang="en-US" dirty="0"/>
              <a:t>公開</a:t>
            </a:r>
            <a:endParaRPr lang="en-US" altLang="ja-JP" dirty="0"/>
          </a:p>
          <a:p>
            <a:r>
              <a:rPr kumimoji="1" lang="en-US" altLang="ja-JP" dirty="0"/>
              <a:t>1</a:t>
            </a:r>
            <a:r>
              <a:rPr kumimoji="1" lang="ja-JP" altLang="en-US" dirty="0"/>
              <a:t>億字超の大蔵経全文テキストデータベース</a:t>
            </a:r>
            <a:endParaRPr kumimoji="1" lang="en-US" altLang="ja-JP" dirty="0"/>
          </a:p>
          <a:p>
            <a:pPr lvl="1"/>
            <a:r>
              <a:rPr kumimoji="1" lang="ja-JP" altLang="en-US" dirty="0"/>
              <a:t>関連する様々な学術情報との連携</a:t>
            </a:r>
            <a:endParaRPr kumimoji="1" lang="en-US" altLang="ja-JP" dirty="0"/>
          </a:p>
          <a:p>
            <a:pPr lvl="1"/>
            <a:r>
              <a:rPr kumimoji="1" lang="ja-JP" altLang="en-US" dirty="0"/>
              <a:t>その時々の情報技術を反映した研究支援環境</a:t>
            </a:r>
            <a:endParaRPr kumimoji="1" lang="en-US" altLang="ja-JP" dirty="0"/>
          </a:p>
          <a:p>
            <a:pPr lvl="2"/>
            <a:r>
              <a:rPr kumimoji="1" lang="ja-JP" altLang="en-US" dirty="0"/>
              <a:t>例： </a:t>
            </a:r>
            <a:r>
              <a:rPr kumimoji="1" lang="en-US" altLang="ja-JP" dirty="0" err="1"/>
              <a:t>CiNii</a:t>
            </a:r>
            <a:r>
              <a:rPr kumimoji="1" lang="en-US" altLang="ja-JP" dirty="0"/>
              <a:t> Web API</a:t>
            </a:r>
            <a:r>
              <a:rPr kumimoji="1" lang="ja-JP" altLang="en-US" dirty="0"/>
              <a:t>と連携して関連論文</a:t>
            </a:r>
            <a:r>
              <a:rPr kumimoji="1" lang="en-US" altLang="ja-JP" dirty="0"/>
              <a:t>PDF</a:t>
            </a:r>
            <a:r>
              <a:rPr kumimoji="1" lang="ja-JP" altLang="en-US" dirty="0"/>
              <a:t>をリンク</a:t>
            </a:r>
            <a:endParaRPr kumimoji="1" lang="en-US" altLang="ja-JP" dirty="0"/>
          </a:p>
          <a:p>
            <a:r>
              <a:rPr kumimoji="1" lang="ja-JP" altLang="en-US" dirty="0"/>
              <a:t>全ページの版面画像を公開（</a:t>
            </a:r>
            <a:r>
              <a:rPr kumimoji="1" lang="en-US" altLang="ja-JP" dirty="0"/>
              <a:t>2012</a:t>
            </a:r>
            <a:r>
              <a:rPr kumimoji="1" lang="ja-JP" altLang="en-US" dirty="0"/>
              <a:t>年）</a:t>
            </a:r>
            <a:endParaRPr kumimoji="1" lang="en-US" altLang="ja-JP" dirty="0"/>
          </a:p>
          <a:p>
            <a:pPr lvl="1"/>
            <a:r>
              <a:rPr kumimoji="1" lang="ja-JP" altLang="en-US" dirty="0"/>
              <a:t>⇒この頃に日本撰述部のみ再度全面的に校正を実施</a:t>
            </a:r>
            <a:endParaRPr kumimoji="1" lang="en-US" altLang="ja-JP" dirty="0"/>
          </a:p>
          <a:p>
            <a:r>
              <a:rPr kumimoji="1" lang="en-US" altLang="ja-JP" dirty="0"/>
              <a:t>Unicode</a:t>
            </a:r>
            <a:r>
              <a:rPr kumimoji="1" lang="ja-JP" altLang="en-US" dirty="0"/>
              <a:t>への仏典外字提案作業を開始（</a:t>
            </a:r>
            <a:r>
              <a:rPr kumimoji="1" lang="en-US" altLang="ja-JP" dirty="0"/>
              <a:t>2012</a:t>
            </a:r>
            <a:r>
              <a:rPr kumimoji="1" lang="ja-JP" altLang="en-US" dirty="0"/>
              <a:t>年）</a:t>
            </a:r>
            <a:endParaRPr kumimoji="1" lang="en-US" altLang="ja-JP" dirty="0"/>
          </a:p>
          <a:p>
            <a:r>
              <a:rPr kumimoji="1" lang="ja-JP" altLang="en-US" dirty="0"/>
              <a:t>図像編を</a:t>
            </a:r>
            <a:r>
              <a:rPr kumimoji="1" lang="en-US" altLang="ja-JP" dirty="0"/>
              <a:t>IIIF</a:t>
            </a:r>
            <a:r>
              <a:rPr kumimoji="1" lang="ja-JP" altLang="en-US" dirty="0"/>
              <a:t>対応で公開（</a:t>
            </a:r>
            <a:r>
              <a:rPr kumimoji="1" lang="en-US" altLang="ja-JP" dirty="0"/>
              <a:t>2016</a:t>
            </a:r>
            <a:r>
              <a:rPr kumimoji="1" lang="ja-JP" altLang="en-US" dirty="0"/>
              <a:t>年）</a:t>
            </a:r>
            <a:endParaRPr lang="en-US" altLang="ja-JP" dirty="0"/>
          </a:p>
        </p:txBody>
      </p:sp>
    </p:spTree>
    <p:extLst>
      <p:ext uri="{BB962C8B-B14F-4D97-AF65-F5344CB8AC3E}">
        <p14:creationId xmlns:p14="http://schemas.microsoft.com/office/powerpoint/2010/main" val="1370871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0CBDF2-A0B7-48D5-85C6-3AE9BACF1989}"/>
              </a:ext>
            </a:extLst>
          </p:cNvPr>
          <p:cNvSpPr>
            <a:spLocks noGrp="1"/>
          </p:cNvSpPr>
          <p:nvPr>
            <p:ph type="title"/>
          </p:nvPr>
        </p:nvSpPr>
        <p:spPr/>
        <p:txBody>
          <a:bodyPr/>
          <a:lstStyle/>
          <a:p>
            <a:r>
              <a:rPr kumimoji="1" lang="en-US" altLang="ja-JP" dirty="0"/>
              <a:t>Unicode</a:t>
            </a:r>
            <a:r>
              <a:rPr kumimoji="1" lang="ja-JP" altLang="en-US" dirty="0"/>
              <a:t>への外字の収録</a:t>
            </a:r>
          </a:p>
        </p:txBody>
      </p:sp>
      <p:pic>
        <p:nvPicPr>
          <p:cNvPr id="8" name="図 7">
            <a:extLst>
              <a:ext uri="{FF2B5EF4-FFF2-40B4-BE49-F238E27FC236}">
                <a16:creationId xmlns:a16="http://schemas.microsoft.com/office/drawing/2014/main" id="{2D580609-F246-4429-B790-71C10E8F6FBF}"/>
              </a:ext>
            </a:extLst>
          </p:cNvPr>
          <p:cNvPicPr>
            <a:picLocks noChangeAspect="1"/>
          </p:cNvPicPr>
          <p:nvPr/>
        </p:nvPicPr>
        <p:blipFill>
          <a:blip r:embed="rId2"/>
          <a:stretch>
            <a:fillRect/>
          </a:stretch>
        </p:blipFill>
        <p:spPr>
          <a:xfrm>
            <a:off x="6538764" y="1893455"/>
            <a:ext cx="5573102" cy="4717144"/>
          </a:xfrm>
          <a:prstGeom prst="rect">
            <a:avLst/>
          </a:prstGeom>
        </p:spPr>
      </p:pic>
      <p:sp>
        <p:nvSpPr>
          <p:cNvPr id="9" name="正方形/長方形 8">
            <a:extLst>
              <a:ext uri="{FF2B5EF4-FFF2-40B4-BE49-F238E27FC236}">
                <a16:creationId xmlns:a16="http://schemas.microsoft.com/office/drawing/2014/main" id="{8FB1C9ED-C026-4F1F-B738-E193809E615D}"/>
              </a:ext>
            </a:extLst>
          </p:cNvPr>
          <p:cNvSpPr/>
          <p:nvPr/>
        </p:nvSpPr>
        <p:spPr>
          <a:xfrm>
            <a:off x="6784109" y="2861252"/>
            <a:ext cx="1168400" cy="5677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6EC57BBE-09F1-4027-BD01-64FF675A9AA3}"/>
              </a:ext>
            </a:extLst>
          </p:cNvPr>
          <p:cNvSpPr/>
          <p:nvPr/>
        </p:nvSpPr>
        <p:spPr>
          <a:xfrm>
            <a:off x="8543636" y="5925127"/>
            <a:ext cx="1168400" cy="5677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755B7CF2-7D46-4631-88EA-21BD6B94FC0D}"/>
              </a:ext>
            </a:extLst>
          </p:cNvPr>
          <p:cNvSpPr/>
          <p:nvPr/>
        </p:nvSpPr>
        <p:spPr>
          <a:xfrm>
            <a:off x="10344727" y="4399107"/>
            <a:ext cx="1168400" cy="5677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E223FD17-0FAF-4EB9-A7A1-42D46B79920C}"/>
              </a:ext>
            </a:extLst>
          </p:cNvPr>
          <p:cNvSpPr/>
          <p:nvPr/>
        </p:nvSpPr>
        <p:spPr>
          <a:xfrm>
            <a:off x="8543636" y="2861252"/>
            <a:ext cx="1168400" cy="16091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00250326-6CF7-4737-9053-EEF6C274C626}"/>
              </a:ext>
            </a:extLst>
          </p:cNvPr>
          <p:cNvSpPr/>
          <p:nvPr/>
        </p:nvSpPr>
        <p:spPr>
          <a:xfrm>
            <a:off x="6789180" y="5421745"/>
            <a:ext cx="1168400" cy="105496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コネクタ 14">
            <a:extLst>
              <a:ext uri="{FF2B5EF4-FFF2-40B4-BE49-F238E27FC236}">
                <a16:creationId xmlns:a16="http://schemas.microsoft.com/office/drawing/2014/main" id="{D91BED41-BDA0-40A9-A3DA-41A2D5A3041F}"/>
              </a:ext>
            </a:extLst>
          </p:cNvPr>
          <p:cNvCxnSpPr/>
          <p:nvPr/>
        </p:nvCxnSpPr>
        <p:spPr>
          <a:xfrm>
            <a:off x="6784109" y="2133600"/>
            <a:ext cx="15563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7" name="図 16">
            <a:extLst>
              <a:ext uri="{FF2B5EF4-FFF2-40B4-BE49-F238E27FC236}">
                <a16:creationId xmlns:a16="http://schemas.microsoft.com/office/drawing/2014/main" id="{4F2D7614-264E-42B7-86D8-A0B5F667BBBA}"/>
              </a:ext>
            </a:extLst>
          </p:cNvPr>
          <p:cNvPicPr>
            <a:picLocks noChangeAspect="1"/>
          </p:cNvPicPr>
          <p:nvPr/>
        </p:nvPicPr>
        <p:blipFill>
          <a:blip r:embed="rId3"/>
          <a:stretch>
            <a:fillRect/>
          </a:stretch>
        </p:blipFill>
        <p:spPr>
          <a:xfrm>
            <a:off x="155638" y="1857605"/>
            <a:ext cx="6447910" cy="3564140"/>
          </a:xfrm>
          <a:prstGeom prst="rect">
            <a:avLst/>
          </a:prstGeom>
        </p:spPr>
      </p:pic>
      <p:sp>
        <p:nvSpPr>
          <p:cNvPr id="19" name="テキスト ボックス 18">
            <a:extLst>
              <a:ext uri="{FF2B5EF4-FFF2-40B4-BE49-F238E27FC236}">
                <a16:creationId xmlns:a16="http://schemas.microsoft.com/office/drawing/2014/main" id="{431D13AB-ADE5-46A6-83A7-AC02FD65F66C}"/>
              </a:ext>
            </a:extLst>
          </p:cNvPr>
          <p:cNvSpPr txBox="1"/>
          <p:nvPr/>
        </p:nvSpPr>
        <p:spPr>
          <a:xfrm>
            <a:off x="371660" y="5553381"/>
            <a:ext cx="6015866" cy="923330"/>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t>ISO/IEC JTC1/SC2 </a:t>
            </a:r>
            <a:r>
              <a:rPr kumimoji="1" lang="ja-JP" altLang="en-US" dirty="0"/>
              <a:t>のリエゾンメンバー</a:t>
            </a:r>
            <a:endParaRPr kumimoji="1" lang="en-US" altLang="ja-JP" dirty="0"/>
          </a:p>
          <a:p>
            <a:pPr marL="285750" indent="-285750">
              <a:buFont typeface="Arial" panose="020B0604020202020204" pitchFamily="34" charset="0"/>
              <a:buChar char="•"/>
            </a:pPr>
            <a:r>
              <a:rPr kumimoji="1" lang="en-US" altLang="ja-JP" dirty="0"/>
              <a:t>Unicode Consortium</a:t>
            </a:r>
            <a:r>
              <a:rPr kumimoji="1" lang="ja-JP" altLang="en-US" dirty="0"/>
              <a:t>のリエゾンメンバー</a:t>
            </a:r>
            <a:endParaRPr kumimoji="1" lang="en-US" altLang="ja-JP" dirty="0"/>
          </a:p>
          <a:p>
            <a:pPr marL="285750" indent="-285750">
              <a:buFont typeface="Arial" panose="020B0604020202020204" pitchFamily="34" charset="0"/>
              <a:buChar char="•"/>
            </a:pPr>
            <a:r>
              <a:rPr kumimoji="1" lang="ja-JP" altLang="en-US" dirty="0"/>
              <a:t>漢字の提案を担う</a:t>
            </a:r>
            <a:r>
              <a:rPr kumimoji="1" lang="en-US" altLang="ja-JP" dirty="0"/>
              <a:t>IRG</a:t>
            </a:r>
            <a:r>
              <a:rPr kumimoji="1" lang="ja-JP" altLang="en-US" dirty="0"/>
              <a:t>の唯一の学術団体メンバー</a:t>
            </a:r>
          </a:p>
        </p:txBody>
      </p:sp>
    </p:spTree>
    <p:extLst>
      <p:ext uri="{BB962C8B-B14F-4D97-AF65-F5344CB8AC3E}">
        <p14:creationId xmlns:p14="http://schemas.microsoft.com/office/powerpoint/2010/main" val="875037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8FA94A-DA9F-4859-BB5B-4FD4B27FD49D}"/>
              </a:ext>
            </a:extLst>
          </p:cNvPr>
          <p:cNvSpPr>
            <a:spLocks noGrp="1"/>
          </p:cNvSpPr>
          <p:nvPr>
            <p:ph type="title"/>
          </p:nvPr>
        </p:nvSpPr>
        <p:spPr/>
        <p:txBody>
          <a:bodyPr>
            <a:normAutofit/>
          </a:bodyPr>
          <a:lstStyle/>
          <a:p>
            <a:r>
              <a:rPr kumimoji="1" lang="en-US" altLang="ja-JP" dirty="0"/>
              <a:t>TEI</a:t>
            </a:r>
            <a:r>
              <a:rPr kumimoji="1" lang="ja-JP" altLang="en-US" dirty="0"/>
              <a:t>協会における東アジア／日本語分科会の設立</a:t>
            </a:r>
          </a:p>
        </p:txBody>
      </p:sp>
      <p:pic>
        <p:nvPicPr>
          <p:cNvPr id="5" name="図 4">
            <a:extLst>
              <a:ext uri="{FF2B5EF4-FFF2-40B4-BE49-F238E27FC236}">
                <a16:creationId xmlns:a16="http://schemas.microsoft.com/office/drawing/2014/main" id="{E8B1A19C-5451-4136-A02D-31DBB7B82EB1}"/>
              </a:ext>
            </a:extLst>
          </p:cNvPr>
          <p:cNvPicPr>
            <a:picLocks noChangeAspect="1"/>
          </p:cNvPicPr>
          <p:nvPr/>
        </p:nvPicPr>
        <p:blipFill>
          <a:blip r:embed="rId2"/>
          <a:stretch>
            <a:fillRect/>
          </a:stretch>
        </p:blipFill>
        <p:spPr>
          <a:xfrm>
            <a:off x="248256" y="1943816"/>
            <a:ext cx="6258731" cy="4312948"/>
          </a:xfrm>
          <a:prstGeom prst="rect">
            <a:avLst/>
          </a:prstGeom>
        </p:spPr>
      </p:pic>
      <p:pic>
        <p:nvPicPr>
          <p:cNvPr id="7" name="図 6">
            <a:extLst>
              <a:ext uri="{FF2B5EF4-FFF2-40B4-BE49-F238E27FC236}">
                <a16:creationId xmlns:a16="http://schemas.microsoft.com/office/drawing/2014/main" id="{DDE89BC2-D962-4B34-89BC-49559F87189A}"/>
              </a:ext>
            </a:extLst>
          </p:cNvPr>
          <p:cNvPicPr>
            <a:picLocks noChangeAspect="1"/>
          </p:cNvPicPr>
          <p:nvPr/>
        </p:nvPicPr>
        <p:blipFill>
          <a:blip r:embed="rId3"/>
          <a:stretch>
            <a:fillRect/>
          </a:stretch>
        </p:blipFill>
        <p:spPr>
          <a:xfrm>
            <a:off x="6506987" y="2393089"/>
            <a:ext cx="5685013" cy="3863675"/>
          </a:xfrm>
          <a:prstGeom prst="rect">
            <a:avLst/>
          </a:prstGeom>
        </p:spPr>
      </p:pic>
      <p:cxnSp>
        <p:nvCxnSpPr>
          <p:cNvPr id="8" name="直線コネクタ 7">
            <a:extLst>
              <a:ext uri="{FF2B5EF4-FFF2-40B4-BE49-F238E27FC236}">
                <a16:creationId xmlns:a16="http://schemas.microsoft.com/office/drawing/2014/main" id="{34483B1D-0C8E-4B67-95FA-4B5D5AF9EA8F}"/>
              </a:ext>
            </a:extLst>
          </p:cNvPr>
          <p:cNvCxnSpPr/>
          <p:nvPr/>
        </p:nvCxnSpPr>
        <p:spPr>
          <a:xfrm>
            <a:off x="6793345" y="2706255"/>
            <a:ext cx="15563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四角形: 角を丸くする 8">
            <a:extLst>
              <a:ext uri="{FF2B5EF4-FFF2-40B4-BE49-F238E27FC236}">
                <a16:creationId xmlns:a16="http://schemas.microsoft.com/office/drawing/2014/main" id="{DB24914B-1387-45F7-B387-5155AEE89769}"/>
              </a:ext>
            </a:extLst>
          </p:cNvPr>
          <p:cNvSpPr/>
          <p:nvPr/>
        </p:nvSpPr>
        <p:spPr>
          <a:xfrm>
            <a:off x="7232073" y="1787672"/>
            <a:ext cx="3886112" cy="508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TEI</a:t>
            </a:r>
            <a:r>
              <a:rPr kumimoji="1" lang="ja-JP" altLang="en-US" dirty="0"/>
              <a:t>ガイドライン第三章より</a:t>
            </a:r>
          </a:p>
        </p:txBody>
      </p:sp>
      <p:sp>
        <p:nvSpPr>
          <p:cNvPr id="11" name="テキスト ボックス 10">
            <a:extLst>
              <a:ext uri="{FF2B5EF4-FFF2-40B4-BE49-F238E27FC236}">
                <a16:creationId xmlns:a16="http://schemas.microsoft.com/office/drawing/2014/main" id="{823201C5-E13C-4470-866E-9045BDBE3ADF}"/>
              </a:ext>
            </a:extLst>
          </p:cNvPr>
          <p:cNvSpPr txBox="1"/>
          <p:nvPr/>
        </p:nvSpPr>
        <p:spPr>
          <a:xfrm>
            <a:off x="2592205" y="1251806"/>
            <a:ext cx="9312165" cy="369332"/>
          </a:xfrm>
          <a:prstGeom prst="rect">
            <a:avLst/>
          </a:prstGeom>
          <a:noFill/>
        </p:spPr>
        <p:txBody>
          <a:bodyPr wrap="none" rtlCol="0">
            <a:spAutoFit/>
          </a:bodyPr>
          <a:lstStyle/>
          <a:p>
            <a:r>
              <a:rPr kumimoji="1" lang="ja-JP" altLang="en-US" dirty="0"/>
              <a:t>⇒</a:t>
            </a:r>
            <a:r>
              <a:rPr kumimoji="1" lang="en-US" altLang="ja-JP" dirty="0"/>
              <a:t>TEI</a:t>
            </a:r>
            <a:r>
              <a:rPr kumimoji="1" lang="ja-JP" altLang="en-US" dirty="0"/>
              <a:t>ガイドラインへのルビのセマンティクスの導入、漢字外字のより良い扱いを提案中</a:t>
            </a:r>
          </a:p>
        </p:txBody>
      </p:sp>
    </p:spTree>
    <p:extLst>
      <p:ext uri="{BB962C8B-B14F-4D97-AF65-F5344CB8AC3E}">
        <p14:creationId xmlns:p14="http://schemas.microsoft.com/office/powerpoint/2010/main" val="411553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9EA894-334F-43BB-83E5-01D40AA40182}"/>
              </a:ext>
            </a:extLst>
          </p:cNvPr>
          <p:cNvSpPr>
            <a:spLocks noGrp="1"/>
          </p:cNvSpPr>
          <p:nvPr>
            <p:ph type="title"/>
          </p:nvPr>
        </p:nvSpPr>
        <p:spPr/>
        <p:txBody>
          <a:bodyPr/>
          <a:lstStyle/>
          <a:p>
            <a:r>
              <a:rPr kumimoji="1" lang="en-US" altLang="ja-JP" dirty="0"/>
              <a:t>TEI</a:t>
            </a:r>
            <a:r>
              <a:rPr kumimoji="1" lang="ja-JP" altLang="en-US" dirty="0"/>
              <a:t>準拠テキストの構造</a:t>
            </a:r>
            <a:br>
              <a:rPr kumimoji="1" lang="en-US" altLang="ja-JP" dirty="0"/>
            </a:br>
            <a:r>
              <a:rPr kumimoji="1" lang="ja-JP" altLang="en-US" dirty="0"/>
              <a:t>（人名・時空間・著作の構造化）</a:t>
            </a:r>
          </a:p>
        </p:txBody>
      </p:sp>
      <p:pic>
        <p:nvPicPr>
          <p:cNvPr id="7" name="図 6">
            <a:extLst>
              <a:ext uri="{FF2B5EF4-FFF2-40B4-BE49-F238E27FC236}">
                <a16:creationId xmlns:a16="http://schemas.microsoft.com/office/drawing/2014/main" id="{C0F5BFD0-E0E8-435B-B43D-E66B2BD26688}"/>
              </a:ext>
            </a:extLst>
          </p:cNvPr>
          <p:cNvPicPr>
            <a:picLocks noChangeAspect="1"/>
          </p:cNvPicPr>
          <p:nvPr/>
        </p:nvPicPr>
        <p:blipFill>
          <a:blip r:embed="rId2"/>
          <a:stretch>
            <a:fillRect/>
          </a:stretch>
        </p:blipFill>
        <p:spPr>
          <a:xfrm>
            <a:off x="4853748" y="1690688"/>
            <a:ext cx="7338252" cy="4964112"/>
          </a:xfrm>
          <a:prstGeom prst="rect">
            <a:avLst/>
          </a:prstGeom>
        </p:spPr>
      </p:pic>
      <p:pic>
        <p:nvPicPr>
          <p:cNvPr id="10" name="図 9">
            <a:extLst>
              <a:ext uri="{FF2B5EF4-FFF2-40B4-BE49-F238E27FC236}">
                <a16:creationId xmlns:a16="http://schemas.microsoft.com/office/drawing/2014/main" id="{5A877DE1-A909-40A0-93DC-F2E2E154B56F}"/>
              </a:ext>
            </a:extLst>
          </p:cNvPr>
          <p:cNvPicPr>
            <a:picLocks noChangeAspect="1"/>
          </p:cNvPicPr>
          <p:nvPr/>
        </p:nvPicPr>
        <p:blipFill>
          <a:blip r:embed="rId3"/>
          <a:stretch>
            <a:fillRect/>
          </a:stretch>
        </p:blipFill>
        <p:spPr>
          <a:xfrm>
            <a:off x="258892" y="1656680"/>
            <a:ext cx="4328535" cy="4473328"/>
          </a:xfrm>
          <a:prstGeom prst="rect">
            <a:avLst/>
          </a:prstGeom>
        </p:spPr>
      </p:pic>
      <p:sp>
        <p:nvSpPr>
          <p:cNvPr id="8" name="四角形: 角を丸くする 7">
            <a:extLst>
              <a:ext uri="{FF2B5EF4-FFF2-40B4-BE49-F238E27FC236}">
                <a16:creationId xmlns:a16="http://schemas.microsoft.com/office/drawing/2014/main" id="{B3C24D32-3A00-437E-87A3-0F3DE24B09A0}"/>
              </a:ext>
            </a:extLst>
          </p:cNvPr>
          <p:cNvSpPr/>
          <p:nvPr/>
        </p:nvSpPr>
        <p:spPr>
          <a:xfrm>
            <a:off x="147782" y="6179256"/>
            <a:ext cx="4705966" cy="55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フランス学士院碑文・文芸アカデミーとの</a:t>
            </a:r>
            <a:endParaRPr kumimoji="1" lang="en-US" altLang="ja-JP" dirty="0"/>
          </a:p>
          <a:p>
            <a:pPr algn="ctr"/>
            <a:r>
              <a:rPr kumimoji="1" lang="ja-JP" altLang="en-US" dirty="0"/>
              <a:t>共同研究の成果として</a:t>
            </a:r>
          </a:p>
        </p:txBody>
      </p:sp>
      <p:sp>
        <p:nvSpPr>
          <p:cNvPr id="11" name="四角形: 角を丸くする 10">
            <a:extLst>
              <a:ext uri="{FF2B5EF4-FFF2-40B4-BE49-F238E27FC236}">
                <a16:creationId xmlns:a16="http://schemas.microsoft.com/office/drawing/2014/main" id="{8222BE07-3F59-4134-BC84-49F220C669D2}"/>
              </a:ext>
            </a:extLst>
          </p:cNvPr>
          <p:cNvSpPr/>
          <p:nvPr/>
        </p:nvSpPr>
        <p:spPr>
          <a:xfrm>
            <a:off x="8613602" y="76200"/>
            <a:ext cx="3433618" cy="8096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構造化テキストとその表示</a:t>
            </a:r>
            <a:endParaRPr kumimoji="1" lang="en-US" altLang="ja-JP" dirty="0"/>
          </a:p>
          <a:p>
            <a:pPr algn="ctr"/>
            <a:r>
              <a:rPr lang="en-US" altLang="ja-JP" dirty="0"/>
              <a:t>(</a:t>
            </a:r>
            <a:r>
              <a:rPr lang="ja-JP" altLang="en-US" dirty="0"/>
              <a:t>「空海」の場合</a:t>
            </a:r>
            <a:r>
              <a:rPr lang="en-US" altLang="ja-JP" dirty="0"/>
              <a:t>)</a:t>
            </a:r>
          </a:p>
        </p:txBody>
      </p:sp>
    </p:spTree>
    <p:extLst>
      <p:ext uri="{BB962C8B-B14F-4D97-AF65-F5344CB8AC3E}">
        <p14:creationId xmlns:p14="http://schemas.microsoft.com/office/powerpoint/2010/main" val="3997464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A8D05B-4EC8-4B41-B71D-9B98E96A9523}"/>
              </a:ext>
            </a:extLst>
          </p:cNvPr>
          <p:cNvSpPr>
            <a:spLocks noGrp="1"/>
          </p:cNvSpPr>
          <p:nvPr>
            <p:ph type="title"/>
          </p:nvPr>
        </p:nvSpPr>
        <p:spPr/>
        <p:txBody>
          <a:bodyPr/>
          <a:lstStyle/>
          <a:p>
            <a:r>
              <a:rPr kumimoji="1" lang="en-US" altLang="ja-JP" dirty="0"/>
              <a:t>TEI</a:t>
            </a:r>
            <a:r>
              <a:rPr kumimoji="1" lang="ja-JP" altLang="en-US" dirty="0"/>
              <a:t>準拠テキストの構造</a:t>
            </a:r>
            <a:br>
              <a:rPr kumimoji="1" lang="en-US" altLang="ja-JP" dirty="0"/>
            </a:br>
            <a:r>
              <a:rPr kumimoji="1" lang="ja-JP" altLang="en-US" dirty="0"/>
              <a:t>（校異情報の記述と構造）</a:t>
            </a:r>
          </a:p>
        </p:txBody>
      </p:sp>
      <p:pic>
        <p:nvPicPr>
          <p:cNvPr id="6" name="図 5">
            <a:extLst>
              <a:ext uri="{FF2B5EF4-FFF2-40B4-BE49-F238E27FC236}">
                <a16:creationId xmlns:a16="http://schemas.microsoft.com/office/drawing/2014/main" id="{816A5C48-6197-4817-83C7-79487ADBFC81}"/>
              </a:ext>
            </a:extLst>
          </p:cNvPr>
          <p:cNvPicPr/>
          <p:nvPr/>
        </p:nvPicPr>
        <p:blipFill>
          <a:blip r:embed="rId2"/>
          <a:stretch>
            <a:fillRect/>
          </a:stretch>
        </p:blipFill>
        <p:spPr>
          <a:xfrm>
            <a:off x="7274756" y="586740"/>
            <a:ext cx="4917244" cy="4519468"/>
          </a:xfrm>
          <a:prstGeom prst="rect">
            <a:avLst/>
          </a:prstGeom>
        </p:spPr>
      </p:pic>
      <p:sp>
        <p:nvSpPr>
          <p:cNvPr id="8" name="テキスト ボックス 7">
            <a:extLst>
              <a:ext uri="{FF2B5EF4-FFF2-40B4-BE49-F238E27FC236}">
                <a16:creationId xmlns:a16="http://schemas.microsoft.com/office/drawing/2014/main" id="{7B3F7DA4-81BD-48B8-AA52-B25659E2A532}"/>
              </a:ext>
            </a:extLst>
          </p:cNvPr>
          <p:cNvSpPr txBox="1"/>
          <p:nvPr/>
        </p:nvSpPr>
        <p:spPr>
          <a:xfrm>
            <a:off x="8129980" y="5262467"/>
            <a:ext cx="3620060" cy="923330"/>
          </a:xfrm>
          <a:prstGeom prst="rect">
            <a:avLst/>
          </a:prstGeom>
          <a:noFill/>
        </p:spPr>
        <p:txBody>
          <a:bodyPr wrap="square">
            <a:spAutoFit/>
          </a:bodyPr>
          <a:lstStyle/>
          <a:p>
            <a:r>
              <a:rPr lang="ja-JP" altLang="ja-JP" dirty="0"/>
              <a:t>凡例：△高麗蔵 ■聖語蔵 ＊宋本 </a:t>
            </a:r>
            <a:endParaRPr lang="en-US" altLang="ja-JP" dirty="0"/>
          </a:p>
          <a:p>
            <a:r>
              <a:rPr lang="ja-JP" altLang="en-US" dirty="0"/>
              <a:t>　　　</a:t>
            </a:r>
            <a:r>
              <a:rPr lang="ja-JP" altLang="ja-JP" dirty="0"/>
              <a:t>●元本 ◇明本</a:t>
            </a:r>
          </a:p>
          <a:p>
            <a:endParaRPr kumimoji="1" lang="ja-JP" altLang="en-US" dirty="0"/>
          </a:p>
        </p:txBody>
      </p:sp>
      <p:pic>
        <p:nvPicPr>
          <p:cNvPr id="10" name="図 9">
            <a:extLst>
              <a:ext uri="{FF2B5EF4-FFF2-40B4-BE49-F238E27FC236}">
                <a16:creationId xmlns:a16="http://schemas.microsoft.com/office/drawing/2014/main" id="{AD440DA4-1CD2-4BB7-95CC-790E3A9F7160}"/>
              </a:ext>
            </a:extLst>
          </p:cNvPr>
          <p:cNvPicPr>
            <a:picLocks noChangeAspect="1"/>
          </p:cNvPicPr>
          <p:nvPr/>
        </p:nvPicPr>
        <p:blipFill>
          <a:blip r:embed="rId3"/>
          <a:stretch>
            <a:fillRect/>
          </a:stretch>
        </p:blipFill>
        <p:spPr>
          <a:xfrm>
            <a:off x="148385" y="1973497"/>
            <a:ext cx="4732430" cy="1905165"/>
          </a:xfrm>
          <a:prstGeom prst="rect">
            <a:avLst/>
          </a:prstGeom>
        </p:spPr>
      </p:pic>
      <p:pic>
        <p:nvPicPr>
          <p:cNvPr id="5" name="図 4">
            <a:extLst>
              <a:ext uri="{FF2B5EF4-FFF2-40B4-BE49-F238E27FC236}">
                <a16:creationId xmlns:a16="http://schemas.microsoft.com/office/drawing/2014/main" id="{3DDA0B5B-1E76-4085-B530-C413D4E5F633}"/>
              </a:ext>
            </a:extLst>
          </p:cNvPr>
          <p:cNvPicPr>
            <a:picLocks noChangeAspect="1"/>
          </p:cNvPicPr>
          <p:nvPr/>
        </p:nvPicPr>
        <p:blipFill>
          <a:blip r:embed="rId4"/>
          <a:stretch>
            <a:fillRect/>
          </a:stretch>
        </p:blipFill>
        <p:spPr>
          <a:xfrm>
            <a:off x="4316752" y="2633418"/>
            <a:ext cx="2820844" cy="4225533"/>
          </a:xfrm>
          <a:prstGeom prst="rect">
            <a:avLst/>
          </a:prstGeom>
        </p:spPr>
      </p:pic>
      <p:sp>
        <p:nvSpPr>
          <p:cNvPr id="11" name="四角形: 角を丸くする 10">
            <a:extLst>
              <a:ext uri="{FF2B5EF4-FFF2-40B4-BE49-F238E27FC236}">
                <a16:creationId xmlns:a16="http://schemas.microsoft.com/office/drawing/2014/main" id="{9EF8DEDE-3134-4C97-B574-BE563222DB7E}"/>
              </a:ext>
            </a:extLst>
          </p:cNvPr>
          <p:cNvSpPr/>
          <p:nvPr/>
        </p:nvSpPr>
        <p:spPr>
          <a:xfrm>
            <a:off x="353460" y="4426144"/>
            <a:ext cx="3276600" cy="64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TEI</a:t>
            </a:r>
            <a:r>
              <a:rPr kumimoji="1" lang="ja-JP" altLang="en-US" dirty="0"/>
              <a:t>に準拠した校異情報（異文・異読）の構造的記述</a:t>
            </a:r>
          </a:p>
        </p:txBody>
      </p:sp>
      <p:sp>
        <p:nvSpPr>
          <p:cNvPr id="12" name="四角形: 角を丸くする 11">
            <a:extLst>
              <a:ext uri="{FF2B5EF4-FFF2-40B4-BE49-F238E27FC236}">
                <a16:creationId xmlns:a16="http://schemas.microsoft.com/office/drawing/2014/main" id="{728D6512-D3CE-4BD6-A1E0-0345FE58453F}"/>
              </a:ext>
            </a:extLst>
          </p:cNvPr>
          <p:cNvSpPr/>
          <p:nvPr/>
        </p:nvSpPr>
        <p:spPr>
          <a:xfrm>
            <a:off x="353460" y="5791200"/>
            <a:ext cx="3276600" cy="64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TEI</a:t>
            </a:r>
            <a:r>
              <a:rPr kumimoji="1" lang="ja-JP" altLang="en-US" dirty="0"/>
              <a:t>に準拠して記述した校異情報の表示</a:t>
            </a:r>
          </a:p>
        </p:txBody>
      </p:sp>
      <p:sp>
        <p:nvSpPr>
          <p:cNvPr id="13" name="矢印: 右 12">
            <a:extLst>
              <a:ext uri="{FF2B5EF4-FFF2-40B4-BE49-F238E27FC236}">
                <a16:creationId xmlns:a16="http://schemas.microsoft.com/office/drawing/2014/main" id="{477CCF53-718A-438B-B77B-267BCC643ED1}"/>
              </a:ext>
            </a:extLst>
          </p:cNvPr>
          <p:cNvSpPr/>
          <p:nvPr/>
        </p:nvSpPr>
        <p:spPr>
          <a:xfrm>
            <a:off x="3756660" y="5875020"/>
            <a:ext cx="358140" cy="3107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矢印: 上 13">
            <a:extLst>
              <a:ext uri="{FF2B5EF4-FFF2-40B4-BE49-F238E27FC236}">
                <a16:creationId xmlns:a16="http://schemas.microsoft.com/office/drawing/2014/main" id="{01A314E0-B590-49BA-90B6-2869702FB4BE}"/>
              </a:ext>
            </a:extLst>
          </p:cNvPr>
          <p:cNvSpPr/>
          <p:nvPr/>
        </p:nvSpPr>
        <p:spPr>
          <a:xfrm>
            <a:off x="1615440" y="4015740"/>
            <a:ext cx="777240" cy="28194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四角形: 角を丸くする 14">
            <a:extLst>
              <a:ext uri="{FF2B5EF4-FFF2-40B4-BE49-F238E27FC236}">
                <a16:creationId xmlns:a16="http://schemas.microsoft.com/office/drawing/2014/main" id="{D04DC433-4FCA-40D2-82CA-C4ED72A189D4}"/>
              </a:ext>
            </a:extLst>
          </p:cNvPr>
          <p:cNvSpPr/>
          <p:nvPr/>
        </p:nvSpPr>
        <p:spPr>
          <a:xfrm>
            <a:off x="8301710" y="6007548"/>
            <a:ext cx="3620060" cy="64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校異情報に「編集距離」を適用した版本・写本間の関係の分析</a:t>
            </a:r>
          </a:p>
        </p:txBody>
      </p:sp>
    </p:spTree>
    <p:extLst>
      <p:ext uri="{BB962C8B-B14F-4D97-AF65-F5344CB8AC3E}">
        <p14:creationId xmlns:p14="http://schemas.microsoft.com/office/powerpoint/2010/main" val="2941034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7DA3F6-58B7-4B62-91E2-4471B236C174}"/>
              </a:ext>
            </a:extLst>
          </p:cNvPr>
          <p:cNvSpPr>
            <a:spLocks noGrp="1"/>
          </p:cNvSpPr>
          <p:nvPr>
            <p:ph type="title"/>
          </p:nvPr>
        </p:nvSpPr>
        <p:spPr/>
        <p:txBody>
          <a:bodyPr/>
          <a:lstStyle/>
          <a:p>
            <a:r>
              <a:rPr kumimoji="1" lang="en-US" altLang="ja-JP" dirty="0"/>
              <a:t>IIIF</a:t>
            </a:r>
            <a:r>
              <a:rPr kumimoji="1" lang="ja-JP" altLang="en-US" dirty="0"/>
              <a:t>（国際的な</a:t>
            </a:r>
            <a:r>
              <a:rPr lang="en-US" altLang="ja-JP" dirty="0"/>
              <a:t>Web</a:t>
            </a:r>
            <a:r>
              <a:rPr kumimoji="1" lang="ja-JP" altLang="en-US" dirty="0"/>
              <a:t>画像相互運用規格）</a:t>
            </a:r>
            <a:br>
              <a:rPr kumimoji="1" lang="en-US" altLang="ja-JP" dirty="0"/>
            </a:br>
            <a:r>
              <a:rPr kumimoji="1" lang="ja-JP" altLang="en-US" dirty="0"/>
              <a:t>へのいち早く深い対応</a:t>
            </a:r>
          </a:p>
        </p:txBody>
      </p:sp>
      <p:pic>
        <p:nvPicPr>
          <p:cNvPr id="5" name="図 4">
            <a:extLst>
              <a:ext uri="{FF2B5EF4-FFF2-40B4-BE49-F238E27FC236}">
                <a16:creationId xmlns:a16="http://schemas.microsoft.com/office/drawing/2014/main" id="{2F1F09D6-45B0-4CF4-8CF9-64FCE28069AA}"/>
              </a:ext>
            </a:extLst>
          </p:cNvPr>
          <p:cNvPicPr>
            <a:picLocks noChangeAspect="1"/>
          </p:cNvPicPr>
          <p:nvPr/>
        </p:nvPicPr>
        <p:blipFill>
          <a:blip r:embed="rId2"/>
          <a:stretch>
            <a:fillRect/>
          </a:stretch>
        </p:blipFill>
        <p:spPr>
          <a:xfrm>
            <a:off x="6305497" y="1533670"/>
            <a:ext cx="5554859" cy="5167311"/>
          </a:xfrm>
          <a:prstGeom prst="rect">
            <a:avLst/>
          </a:prstGeom>
        </p:spPr>
      </p:pic>
      <p:sp>
        <p:nvSpPr>
          <p:cNvPr id="6" name="四角形: 角を丸くする 5">
            <a:extLst>
              <a:ext uri="{FF2B5EF4-FFF2-40B4-BE49-F238E27FC236}">
                <a16:creationId xmlns:a16="http://schemas.microsoft.com/office/drawing/2014/main" id="{FB3E3BE3-3D74-4890-B2AE-0BBBFB2C68F8}"/>
              </a:ext>
            </a:extLst>
          </p:cNvPr>
          <p:cNvSpPr/>
          <p:nvPr/>
        </p:nvSpPr>
        <p:spPr>
          <a:xfrm>
            <a:off x="698709" y="6072909"/>
            <a:ext cx="5048304" cy="62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IIIF</a:t>
            </a:r>
            <a:r>
              <a:rPr kumimoji="1" lang="ja-JP" altLang="en-US" dirty="0"/>
              <a:t>協会公式サイトのトップページでの採用</a:t>
            </a:r>
          </a:p>
        </p:txBody>
      </p:sp>
      <p:sp>
        <p:nvSpPr>
          <p:cNvPr id="7" name="矢印: 右 6">
            <a:extLst>
              <a:ext uri="{FF2B5EF4-FFF2-40B4-BE49-F238E27FC236}">
                <a16:creationId xmlns:a16="http://schemas.microsoft.com/office/drawing/2014/main" id="{DB8BA90C-F5FB-417A-9F3D-090709D947A5}"/>
              </a:ext>
            </a:extLst>
          </p:cNvPr>
          <p:cNvSpPr/>
          <p:nvPr/>
        </p:nvSpPr>
        <p:spPr>
          <a:xfrm>
            <a:off x="5849558" y="6183458"/>
            <a:ext cx="301860" cy="3232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3AA34A1B-22DF-4FCF-B58A-1E0F8D9357CC}"/>
              </a:ext>
            </a:extLst>
          </p:cNvPr>
          <p:cNvSpPr txBox="1"/>
          <p:nvPr/>
        </p:nvSpPr>
        <p:spPr>
          <a:xfrm>
            <a:off x="838200" y="2004291"/>
            <a:ext cx="5048304" cy="3693319"/>
          </a:xfrm>
          <a:prstGeom prst="rect">
            <a:avLst/>
          </a:prstGeom>
          <a:noFill/>
        </p:spPr>
        <p:txBody>
          <a:bodyPr wrap="square" rtlCol="0">
            <a:spAutoFit/>
          </a:bodyPr>
          <a:lstStyle/>
          <a:p>
            <a:pPr marL="285750" indent="-285750">
              <a:buFont typeface="Arial" panose="020B0604020202020204" pitchFamily="34" charset="0"/>
              <a:buChar char="•"/>
            </a:pPr>
            <a:r>
              <a:rPr lang="en-US" altLang="ja-JP" dirty="0"/>
              <a:t>Web</a:t>
            </a:r>
            <a:r>
              <a:rPr lang="ja-JP" altLang="en-US" dirty="0"/>
              <a:t>公開した／されたデジタル画像のよりよい学術利用のために世界の研究図書館によって開発された規格</a:t>
            </a:r>
            <a:endParaRPr lang="en-US" altLang="ja-JP" dirty="0"/>
          </a:p>
          <a:p>
            <a:pPr marL="285750" indent="-285750">
              <a:buFont typeface="Arial" panose="020B0604020202020204" pitchFamily="34" charset="0"/>
              <a:buChar char="•"/>
            </a:pPr>
            <a:endParaRPr lang="en-US" altLang="ja-JP" dirty="0"/>
          </a:p>
          <a:p>
            <a:pPr marL="285750" indent="-285750">
              <a:buFont typeface="Arial" panose="020B0604020202020204" pitchFamily="34" charset="0"/>
              <a:buChar char="•"/>
            </a:pPr>
            <a:r>
              <a:rPr lang="en-US" altLang="ja-JP" dirty="0"/>
              <a:t>SAT</a:t>
            </a:r>
            <a:r>
              <a:rPr lang="ja-JP" altLang="en-US" dirty="0"/>
              <a:t>大正蔵図蔵</a:t>
            </a:r>
            <a:r>
              <a:rPr lang="en-US" altLang="ja-JP" dirty="0"/>
              <a:t>DB</a:t>
            </a:r>
            <a:r>
              <a:rPr lang="ja-JP" altLang="en-US" dirty="0"/>
              <a:t>における図像アノテーションの公開（現在は</a:t>
            </a:r>
            <a:r>
              <a:rPr lang="en-US" altLang="ja-JP" dirty="0"/>
              <a:t>2</a:t>
            </a:r>
            <a:r>
              <a:rPr lang="ja-JP" altLang="en-US" dirty="0"/>
              <a:t>万アノテーション）</a:t>
            </a:r>
            <a:endParaRPr lang="en-US" altLang="ja-JP" dirty="0"/>
          </a:p>
          <a:p>
            <a:pPr marL="285750" indent="-285750">
              <a:buFont typeface="Arial" panose="020B0604020202020204" pitchFamily="34" charset="0"/>
              <a:buChar char="•"/>
            </a:pPr>
            <a:endParaRPr lang="en-US" altLang="ja-JP" dirty="0"/>
          </a:p>
          <a:p>
            <a:pPr marL="285750" indent="-285750">
              <a:buFont typeface="Arial" panose="020B0604020202020204" pitchFamily="34" charset="0"/>
              <a:buChar char="•"/>
            </a:pPr>
            <a:r>
              <a:rPr lang="en-US" altLang="ja-JP" dirty="0"/>
              <a:t>IIIF</a:t>
            </a:r>
            <a:r>
              <a:rPr lang="ja-JP" altLang="en-US" dirty="0"/>
              <a:t>規格の国内各機関での導入を支援</a:t>
            </a:r>
            <a:endParaRPr lang="en-US" altLang="ja-JP" dirty="0"/>
          </a:p>
          <a:p>
            <a:pPr marL="285750" indent="-285750">
              <a:buFont typeface="Arial" panose="020B0604020202020204" pitchFamily="34" charset="0"/>
              <a:buChar char="•"/>
            </a:pPr>
            <a:endParaRPr lang="en-US" altLang="ja-JP" dirty="0"/>
          </a:p>
          <a:p>
            <a:pPr marL="285750" indent="-285750">
              <a:buFont typeface="Arial" panose="020B0604020202020204" pitchFamily="34" charset="0"/>
              <a:buChar char="•"/>
            </a:pPr>
            <a:r>
              <a:rPr lang="ja-JP" altLang="en-US" dirty="0"/>
              <a:t>世界の</a:t>
            </a:r>
            <a:r>
              <a:rPr lang="en-US" altLang="ja-JP" dirty="0"/>
              <a:t>IIIF</a:t>
            </a:r>
            <a:r>
              <a:rPr lang="ja-JP" altLang="en-US" dirty="0"/>
              <a:t>対応仏典画像を集約するサイト</a:t>
            </a:r>
            <a:r>
              <a:rPr lang="en-US" altLang="ja-JP" dirty="0"/>
              <a:t>IIIF-BS</a:t>
            </a:r>
            <a:r>
              <a:rPr lang="ja-JP" altLang="en-US" dirty="0"/>
              <a:t>の運用と</a:t>
            </a:r>
            <a:r>
              <a:rPr lang="en-US" altLang="ja-JP" dirty="0"/>
              <a:t>SAT DB2018</a:t>
            </a:r>
            <a:r>
              <a:rPr lang="ja-JP" altLang="en-US" dirty="0"/>
              <a:t>への取り込み</a:t>
            </a:r>
            <a:endParaRPr lang="en-US" altLang="ja-JP" dirty="0"/>
          </a:p>
          <a:p>
            <a:endParaRPr lang="en-US" altLang="ja-JP" dirty="0"/>
          </a:p>
          <a:p>
            <a:endParaRPr kumimoji="1" lang="ja-JP" altLang="en-US" dirty="0"/>
          </a:p>
        </p:txBody>
      </p:sp>
    </p:spTree>
    <p:extLst>
      <p:ext uri="{BB962C8B-B14F-4D97-AF65-F5344CB8AC3E}">
        <p14:creationId xmlns:p14="http://schemas.microsoft.com/office/powerpoint/2010/main" val="1244038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9CB50B-D80C-CB47-F561-771A245F981C}"/>
              </a:ext>
            </a:extLst>
          </p:cNvPr>
          <p:cNvSpPr>
            <a:spLocks noGrp="1"/>
          </p:cNvSpPr>
          <p:nvPr>
            <p:ph type="title"/>
          </p:nvPr>
        </p:nvSpPr>
        <p:spPr/>
        <p:txBody>
          <a:bodyPr/>
          <a:lstStyle/>
          <a:p>
            <a:r>
              <a:rPr kumimoji="1" lang="ja-JP" altLang="en-US" dirty="0"/>
              <a:t>「外字」の扱いについて</a:t>
            </a:r>
          </a:p>
        </p:txBody>
      </p:sp>
      <p:sp>
        <p:nvSpPr>
          <p:cNvPr id="3" name="コンテンツ プレースホルダー 2">
            <a:extLst>
              <a:ext uri="{FF2B5EF4-FFF2-40B4-BE49-F238E27FC236}">
                <a16:creationId xmlns:a16="http://schemas.microsoft.com/office/drawing/2014/main" id="{C6F167AA-6A00-4CA1-2E6C-3918551D02EE}"/>
              </a:ext>
            </a:extLst>
          </p:cNvPr>
          <p:cNvSpPr>
            <a:spLocks noGrp="1"/>
          </p:cNvSpPr>
          <p:nvPr>
            <p:ph idx="1"/>
          </p:nvPr>
        </p:nvSpPr>
        <p:spPr>
          <a:xfrm>
            <a:off x="838199" y="1825625"/>
            <a:ext cx="10783529" cy="4351338"/>
          </a:xfrm>
        </p:spPr>
        <p:txBody>
          <a:bodyPr>
            <a:normAutofit lnSpcReduction="10000"/>
          </a:bodyPr>
          <a:lstStyle/>
          <a:p>
            <a:r>
              <a:rPr kumimoji="1" lang="ja-JP" altLang="en-US" dirty="0"/>
              <a:t>「</a:t>
            </a:r>
            <a:r>
              <a:rPr kumimoji="1" lang="en-US" altLang="ja-JP" dirty="0"/>
              <a:t>Web</a:t>
            </a:r>
            <a:r>
              <a:rPr kumimoji="1" lang="ja-JP" altLang="en-US" dirty="0"/>
              <a:t>外字データベース」の構築</a:t>
            </a:r>
            <a:endParaRPr kumimoji="1" lang="en-US" altLang="ja-JP" dirty="0"/>
          </a:p>
          <a:p>
            <a:pPr lvl="1"/>
            <a:r>
              <a:rPr lang="en-US" altLang="ja-JP" dirty="0"/>
              <a:t>2005</a:t>
            </a:r>
            <a:r>
              <a:rPr lang="ja-JP" altLang="en-US" dirty="0"/>
              <a:t>年～</a:t>
            </a:r>
            <a:r>
              <a:rPr lang="en-US" altLang="ja-JP" dirty="0"/>
              <a:t>2011</a:t>
            </a:r>
            <a:r>
              <a:rPr lang="ja-JP" altLang="en-US" dirty="0"/>
              <a:t>年頃</a:t>
            </a:r>
            <a:endParaRPr lang="en-US" altLang="ja-JP" dirty="0"/>
          </a:p>
          <a:p>
            <a:pPr lvl="2"/>
            <a:r>
              <a:rPr lang="en-US" altLang="ja-JP" dirty="0"/>
              <a:t>200</a:t>
            </a:r>
            <a:r>
              <a:rPr lang="ja-JP" altLang="en-US" dirty="0"/>
              <a:t>人弱のテキストデータベース構築作業にて「外字」を共有するため</a:t>
            </a:r>
            <a:endParaRPr lang="en-US" altLang="ja-JP" dirty="0"/>
          </a:p>
          <a:p>
            <a:pPr lvl="3"/>
            <a:r>
              <a:rPr kumimoji="1" lang="ja-JP" altLang="en-US" dirty="0"/>
              <a:t>「外字」に「外字番号」を割り当て、その部首情報、画数、読み等を記述</a:t>
            </a:r>
            <a:endParaRPr kumimoji="1" lang="en-US" altLang="ja-JP" dirty="0"/>
          </a:p>
          <a:p>
            <a:pPr lvl="3"/>
            <a:r>
              <a:rPr kumimoji="1" lang="ja-JP" altLang="en-US" dirty="0"/>
              <a:t>⇒「外字」らしきものが外字かどうかチェック可能にする</a:t>
            </a:r>
            <a:endParaRPr kumimoji="1" lang="en-US" altLang="ja-JP" dirty="0"/>
          </a:p>
          <a:p>
            <a:pPr lvl="3"/>
            <a:r>
              <a:rPr kumimoji="1" lang="ja-JP" altLang="en-US" dirty="0"/>
              <a:t>⇒全体を見る人（管理者？）が本当に外字かどうかチェックする</a:t>
            </a:r>
            <a:endParaRPr kumimoji="1" lang="en-US" altLang="ja-JP" dirty="0"/>
          </a:p>
          <a:p>
            <a:pPr lvl="3"/>
            <a:r>
              <a:rPr kumimoji="1" lang="ja-JP" altLang="en-US" dirty="0"/>
              <a:t>⇒最初は、</a:t>
            </a:r>
            <a:r>
              <a:rPr kumimoji="1" lang="en-US" altLang="ja-JP" dirty="0"/>
              <a:t>GT</a:t>
            </a:r>
            <a:r>
              <a:rPr kumimoji="1" lang="ja-JP" altLang="en-US" dirty="0"/>
              <a:t>書体のフォントを用いて文字画像を作字</a:t>
            </a:r>
            <a:endParaRPr kumimoji="1" lang="en-US" altLang="ja-JP" dirty="0"/>
          </a:p>
          <a:p>
            <a:pPr lvl="4"/>
            <a:r>
              <a:rPr kumimoji="1" lang="ja-JP" altLang="en-US" dirty="0"/>
              <a:t>外字番号⇒文字画像変換ソフトを作成して文字を表示</a:t>
            </a:r>
            <a:endParaRPr kumimoji="1" lang="en-US" altLang="ja-JP" dirty="0"/>
          </a:p>
          <a:p>
            <a:pPr lvl="4"/>
            <a:r>
              <a:rPr kumimoji="1" lang="ja-JP" altLang="en-US" dirty="0"/>
              <a:t>⇒ついでに、</a:t>
            </a:r>
            <a:r>
              <a:rPr kumimoji="1" lang="en-US" altLang="ja-JP" dirty="0"/>
              <a:t>GT</a:t>
            </a:r>
            <a:r>
              <a:rPr kumimoji="1" lang="ja-JP" altLang="en-US" dirty="0"/>
              <a:t>書体フォント収録文字はそのフォントを用いて文字画像を作成＆表示</a:t>
            </a:r>
            <a:endParaRPr kumimoji="1" lang="en-US" altLang="ja-JP" dirty="0"/>
          </a:p>
          <a:p>
            <a:pPr lvl="3"/>
            <a:r>
              <a:rPr kumimoji="1" lang="en-US" altLang="ja-JP" dirty="0"/>
              <a:t>Linux/Apache/PostgreSQL/PHP</a:t>
            </a:r>
            <a:r>
              <a:rPr kumimoji="1" lang="ja-JP" altLang="en-US" dirty="0"/>
              <a:t>を用いた単なる</a:t>
            </a:r>
            <a:r>
              <a:rPr kumimoji="1" lang="en-US" altLang="ja-JP" dirty="0"/>
              <a:t>Web</a:t>
            </a:r>
            <a:r>
              <a:rPr kumimoji="1" lang="ja-JP" altLang="en-US" dirty="0"/>
              <a:t>データベース</a:t>
            </a:r>
            <a:endParaRPr kumimoji="1" lang="en-US" altLang="ja-JP" dirty="0"/>
          </a:p>
          <a:p>
            <a:pPr lvl="2"/>
            <a:endParaRPr kumimoji="1" lang="en-US" altLang="ja-JP" dirty="0"/>
          </a:p>
          <a:p>
            <a:pPr lvl="1"/>
            <a:r>
              <a:rPr kumimoji="1" lang="en-US" altLang="ja-JP" dirty="0"/>
              <a:t>2011</a:t>
            </a:r>
            <a:r>
              <a:rPr kumimoji="1" lang="ja-JP" altLang="en-US" dirty="0"/>
              <a:t>年頃～現在</a:t>
            </a:r>
            <a:endParaRPr kumimoji="1" lang="en-US" altLang="ja-JP" dirty="0"/>
          </a:p>
          <a:p>
            <a:pPr lvl="2"/>
            <a:r>
              <a:rPr lang="en-US" altLang="ja-JP" dirty="0"/>
              <a:t>ISO/IEC 10646</a:t>
            </a:r>
            <a:r>
              <a:rPr lang="ja-JP" altLang="en-US" dirty="0"/>
              <a:t>における符号化提案に向けたデータベースの大幅改変</a:t>
            </a:r>
            <a:endParaRPr kumimoji="1" lang="ja-JP" altLang="en-US" dirty="0"/>
          </a:p>
        </p:txBody>
      </p:sp>
    </p:spTree>
    <p:extLst>
      <p:ext uri="{BB962C8B-B14F-4D97-AF65-F5344CB8AC3E}">
        <p14:creationId xmlns:p14="http://schemas.microsoft.com/office/powerpoint/2010/main" val="3024518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A8B93E-27D4-415C-72D4-6C3C56D576CC}"/>
              </a:ext>
            </a:extLst>
          </p:cNvPr>
          <p:cNvSpPr>
            <a:spLocks noGrp="1"/>
          </p:cNvSpPr>
          <p:nvPr>
            <p:ph type="title"/>
          </p:nvPr>
        </p:nvSpPr>
        <p:spPr/>
        <p:txBody>
          <a:bodyPr>
            <a:normAutofit/>
          </a:bodyPr>
          <a:lstStyle/>
          <a:p>
            <a:r>
              <a:rPr lang="en-US" altLang="ja-JP" dirty="0"/>
              <a:t>ISO/IEC 10646</a:t>
            </a:r>
            <a:r>
              <a:rPr lang="ja-JP" altLang="en-US" dirty="0"/>
              <a:t>符号化提案のための外字データベースの大幅改変</a:t>
            </a:r>
            <a:endParaRPr kumimoji="1" lang="ja-JP" altLang="en-US" dirty="0"/>
          </a:p>
        </p:txBody>
      </p:sp>
      <p:sp>
        <p:nvSpPr>
          <p:cNvPr id="3" name="コンテンツ プレースホルダー 2">
            <a:extLst>
              <a:ext uri="{FF2B5EF4-FFF2-40B4-BE49-F238E27FC236}">
                <a16:creationId xmlns:a16="http://schemas.microsoft.com/office/drawing/2014/main" id="{3B1A2639-7E11-74F8-71F6-2207CE478E3B}"/>
              </a:ext>
            </a:extLst>
          </p:cNvPr>
          <p:cNvSpPr>
            <a:spLocks noGrp="1"/>
          </p:cNvSpPr>
          <p:nvPr>
            <p:ph idx="1"/>
          </p:nvPr>
        </p:nvSpPr>
        <p:spPr/>
        <p:txBody>
          <a:bodyPr/>
          <a:lstStyle/>
          <a:p>
            <a:r>
              <a:rPr kumimoji="1" lang="ja-JP" altLang="en-US" dirty="0"/>
              <a:t>証拠画像へのリンク</a:t>
            </a:r>
            <a:endParaRPr kumimoji="1" lang="en-US" altLang="ja-JP" dirty="0"/>
          </a:p>
          <a:p>
            <a:pPr lvl="1"/>
            <a:r>
              <a:rPr kumimoji="1" lang="ja-JP" altLang="en-US" dirty="0"/>
              <a:t>符号化提案における「エビデンス」の必要性</a:t>
            </a:r>
            <a:endParaRPr kumimoji="1" lang="en-US" altLang="ja-JP" dirty="0"/>
          </a:p>
          <a:p>
            <a:pPr lvl="1"/>
            <a:r>
              <a:rPr kumimoji="1" lang="ja-JP" altLang="en-US" dirty="0"/>
              <a:t>大正新脩大藏経の頁画像を</a:t>
            </a:r>
            <a:r>
              <a:rPr kumimoji="1" lang="en-US" altLang="ja-JP" dirty="0"/>
              <a:t>2012</a:t>
            </a:r>
            <a:r>
              <a:rPr kumimoji="1" lang="ja-JP" altLang="en-US" dirty="0"/>
              <a:t>年より公開</a:t>
            </a:r>
            <a:endParaRPr kumimoji="1" lang="en-US" altLang="ja-JP" dirty="0"/>
          </a:p>
          <a:p>
            <a:pPr lvl="2"/>
            <a:r>
              <a:rPr kumimoji="1" lang="ja-JP" altLang="en-US" dirty="0"/>
              <a:t>⇒これとリンクして文字の画像を確認できるように</a:t>
            </a:r>
            <a:endParaRPr kumimoji="1" lang="en-US" altLang="ja-JP" dirty="0"/>
          </a:p>
          <a:p>
            <a:pPr lvl="1"/>
            <a:r>
              <a:rPr kumimoji="1" lang="ja-JP" altLang="en-US" dirty="0"/>
              <a:t>国立国会図書館から高麗版一切經音義画像が公開</a:t>
            </a:r>
            <a:endParaRPr kumimoji="1" lang="en-US" altLang="ja-JP" dirty="0"/>
          </a:p>
          <a:p>
            <a:pPr lvl="2"/>
            <a:r>
              <a:rPr kumimoji="1" lang="ja-JP" altLang="en-US" dirty="0"/>
              <a:t>⇒これをターゲットに文字画像切出し表示機能を開発</a:t>
            </a:r>
            <a:endParaRPr kumimoji="1" lang="en-US" altLang="ja-JP" dirty="0"/>
          </a:p>
          <a:p>
            <a:pPr lvl="1"/>
            <a:r>
              <a:rPr lang="en-US" altLang="ja-JP" dirty="0"/>
              <a:t>IIIF</a:t>
            </a:r>
            <a:r>
              <a:rPr lang="ja-JP" altLang="en-US" dirty="0"/>
              <a:t>の登場と導入（</a:t>
            </a:r>
            <a:r>
              <a:rPr lang="en-US" altLang="ja-JP" dirty="0"/>
              <a:t>2015</a:t>
            </a:r>
            <a:r>
              <a:rPr lang="ja-JP" altLang="en-US" dirty="0"/>
              <a:t>年頃から）</a:t>
            </a:r>
            <a:endParaRPr lang="en-US" altLang="ja-JP" dirty="0"/>
          </a:p>
          <a:p>
            <a:pPr lvl="2"/>
            <a:r>
              <a:rPr kumimoji="1" lang="ja-JP" altLang="en-US" dirty="0"/>
              <a:t>⇒画像を一度</a:t>
            </a:r>
            <a:r>
              <a:rPr kumimoji="1" lang="en-US" altLang="ja-JP" dirty="0"/>
              <a:t>IIIF</a:t>
            </a:r>
            <a:r>
              <a:rPr kumimoji="1" lang="ja-JP" altLang="en-US" dirty="0"/>
              <a:t>で公開してから</a:t>
            </a:r>
            <a:r>
              <a:rPr kumimoji="1" lang="en-US" altLang="ja-JP" dirty="0"/>
              <a:t>IIIF annotation</a:t>
            </a:r>
            <a:r>
              <a:rPr kumimoji="1" lang="ja-JP" altLang="en-US" dirty="0"/>
              <a:t>として頁画像上の座標位置も記述して文字画像切出し（</a:t>
            </a:r>
            <a:r>
              <a:rPr kumimoji="1" lang="en-US" altLang="ja-JP" dirty="0"/>
              <a:t>manifest, canvas URI</a:t>
            </a:r>
            <a:r>
              <a:rPr kumimoji="1" lang="ja-JP" altLang="en-US" dirty="0"/>
              <a:t>等）</a:t>
            </a:r>
            <a:endParaRPr kumimoji="1" lang="en-US" altLang="ja-JP" dirty="0"/>
          </a:p>
          <a:p>
            <a:pPr lvl="3"/>
            <a:r>
              <a:rPr kumimoji="1" lang="ja-JP" altLang="en-US" dirty="0"/>
              <a:t>切出しシステムと表示システムを開発</a:t>
            </a:r>
            <a:endParaRPr kumimoji="1" lang="en-US" altLang="ja-JP" dirty="0"/>
          </a:p>
          <a:p>
            <a:pPr lvl="1"/>
            <a:r>
              <a:rPr kumimoji="1" lang="ja-JP" altLang="en-US" dirty="0"/>
              <a:t>「符号化提案に向けた状況」に関するフィールドを</a:t>
            </a:r>
            <a:r>
              <a:rPr kumimoji="1" lang="en-US" altLang="ja-JP" dirty="0"/>
              <a:t>DB</a:t>
            </a:r>
            <a:r>
              <a:rPr kumimoji="1" lang="ja-JP" altLang="en-US" dirty="0"/>
              <a:t>に追加</a:t>
            </a:r>
          </a:p>
        </p:txBody>
      </p:sp>
    </p:spTree>
    <p:extLst>
      <p:ext uri="{BB962C8B-B14F-4D97-AF65-F5344CB8AC3E}">
        <p14:creationId xmlns:p14="http://schemas.microsoft.com/office/powerpoint/2010/main" val="366951871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TotalTime>
  <Words>738</Words>
  <Application>Microsoft Office PowerPoint</Application>
  <PresentationFormat>ワイド画面</PresentationFormat>
  <Paragraphs>70</Paragraphs>
  <Slides>9</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9</vt:i4>
      </vt:variant>
    </vt:vector>
  </HeadingPairs>
  <TitlesOfParts>
    <vt:vector size="14" baseType="lpstr">
      <vt:lpstr>-apple-system</vt:lpstr>
      <vt:lpstr>游ゴシック</vt:lpstr>
      <vt:lpstr>游ゴシック Light</vt:lpstr>
      <vt:lpstr>Arial</vt:lpstr>
      <vt:lpstr>Office テーマ</vt:lpstr>
      <vt:lpstr>仏典文字の標準化におけるSATの取組み</vt:lpstr>
      <vt:lpstr>SATとは</vt:lpstr>
      <vt:lpstr>Unicodeへの外字の収録</vt:lpstr>
      <vt:lpstr>TEI協会における東アジア／日本語分科会の設立</vt:lpstr>
      <vt:lpstr>TEI準拠テキストの構造 （人名・時空間・著作の構造化）</vt:lpstr>
      <vt:lpstr>TEI準拠テキストの構造 （校異情報の記述と構造）</vt:lpstr>
      <vt:lpstr>IIIF（国際的なWeb画像相互運用規格） へのいち早く深い対応</vt:lpstr>
      <vt:lpstr>「外字」の扱いについて</vt:lpstr>
      <vt:lpstr>ISO/IEC 10646符号化提案のための外字データベースの大幅改変</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仏典文字の標準化におけるSATの取組み</dc:title>
  <dc:creator>永崎 研宣</dc:creator>
  <cp:lastModifiedBy>永崎 研宣</cp:lastModifiedBy>
  <cp:revision>61</cp:revision>
  <dcterms:created xsi:type="dcterms:W3CDTF">2023-01-21T03:25:31Z</dcterms:created>
  <dcterms:modified xsi:type="dcterms:W3CDTF">2023-01-21T05:43:34Z</dcterms:modified>
</cp:coreProperties>
</file>